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7" r:id="rId2"/>
  </p:sldMasterIdLst>
  <p:notesMasterIdLst>
    <p:notesMasterId r:id="rId29"/>
  </p:notesMasterIdLst>
  <p:sldIdLst>
    <p:sldId id="256" r:id="rId3"/>
    <p:sldId id="285" r:id="rId4"/>
    <p:sldId id="262" r:id="rId5"/>
    <p:sldId id="263" r:id="rId6"/>
    <p:sldId id="273" r:id="rId7"/>
    <p:sldId id="272" r:id="rId8"/>
    <p:sldId id="283" r:id="rId9"/>
    <p:sldId id="296" r:id="rId10"/>
    <p:sldId id="287" r:id="rId11"/>
    <p:sldId id="288" r:id="rId12"/>
    <p:sldId id="295" r:id="rId13"/>
    <p:sldId id="290" r:id="rId14"/>
    <p:sldId id="291" r:id="rId15"/>
    <p:sldId id="274" r:id="rId16"/>
    <p:sldId id="275" r:id="rId17"/>
    <p:sldId id="297" r:id="rId18"/>
    <p:sldId id="292" r:id="rId19"/>
    <p:sldId id="286" r:id="rId20"/>
    <p:sldId id="260" r:id="rId21"/>
    <p:sldId id="261" r:id="rId22"/>
    <p:sldId id="278" r:id="rId23"/>
    <p:sldId id="293" r:id="rId24"/>
    <p:sldId id="299" r:id="rId25"/>
    <p:sldId id="298" r:id="rId26"/>
    <p:sldId id="281" r:id="rId27"/>
    <p:sldId id="29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D83"/>
    <a:srgbClr val="0C4686"/>
    <a:srgbClr val="4F44E0"/>
    <a:srgbClr val="6B41E3"/>
    <a:srgbClr val="AD2D82"/>
    <a:srgbClr val="CC3A9B"/>
    <a:srgbClr val="1F14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74" y="-17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Employment </a:t>
            </a:r>
            <a:r>
              <a:rPr lang="en-US" dirty="0"/>
              <a:t>as a % of Q3 2007 in Q3 2016</a:t>
            </a:r>
          </a:p>
        </c:rich>
      </c:tx>
      <c:layout/>
      <c:overlay val="0"/>
    </c:title>
    <c:autoTitleDeleted val="0"/>
    <c:plotArea>
      <c:layout/>
      <c:barChart>
        <c:barDir val="bar"/>
        <c:grouping val="clustered"/>
        <c:varyColors val="0"/>
        <c:ser>
          <c:idx val="0"/>
          <c:order val="0"/>
          <c:tx>
            <c:strRef>
              <c:f>Chart_10!$Y$21:$Y$34</c:f>
              <c:strCache>
                <c:ptCount val="1"/>
                <c:pt idx="0">
                  <c:v>Construction Admin and support Industry  Wholesale and retail Public admin Total economy Finance Transport Agriculture Professional services Accommodation and food service Education Health ICT</c:v>
                </c:pt>
              </c:strCache>
            </c:strRef>
          </c:tx>
          <c:spPr>
            <a:solidFill>
              <a:srgbClr val="002060"/>
            </a:solidFill>
          </c:spPr>
          <c:invertIfNegative val="0"/>
          <c:dPt>
            <c:idx val="5"/>
            <c:invertIfNegative val="0"/>
            <c:bubble3D val="0"/>
            <c:spPr>
              <a:solidFill>
                <a:srgbClr val="FFC000"/>
              </a:solidFill>
            </c:spPr>
          </c:dPt>
          <c:cat>
            <c:strRef>
              <c:f>Chart_10!$Y$21:$Y$34</c:f>
              <c:strCache>
                <c:ptCount val="14"/>
                <c:pt idx="0">
                  <c:v>Construction</c:v>
                </c:pt>
                <c:pt idx="1">
                  <c:v>Admin and support</c:v>
                </c:pt>
                <c:pt idx="2">
                  <c:v>Industry </c:v>
                </c:pt>
                <c:pt idx="3">
                  <c:v>Wholesale and retail</c:v>
                </c:pt>
                <c:pt idx="4">
                  <c:v>Public admin</c:v>
                </c:pt>
                <c:pt idx="5">
                  <c:v>Total economy</c:v>
                </c:pt>
                <c:pt idx="6">
                  <c:v>Finance</c:v>
                </c:pt>
                <c:pt idx="7">
                  <c:v>Transport</c:v>
                </c:pt>
                <c:pt idx="8">
                  <c:v>Agriculture</c:v>
                </c:pt>
                <c:pt idx="9">
                  <c:v>Professional services</c:v>
                </c:pt>
                <c:pt idx="10">
                  <c:v>Accommodation and food service</c:v>
                </c:pt>
                <c:pt idx="11">
                  <c:v>Education</c:v>
                </c:pt>
                <c:pt idx="12">
                  <c:v>Health</c:v>
                </c:pt>
                <c:pt idx="13">
                  <c:v>ICT</c:v>
                </c:pt>
              </c:strCache>
            </c:strRef>
          </c:cat>
          <c:val>
            <c:numRef>
              <c:f>Chart_10!$Z$21:$Z$34</c:f>
              <c:numCache>
                <c:formatCode>General</c:formatCode>
                <c:ptCount val="14"/>
                <c:pt idx="0" formatCode="#,##0.00">
                  <c:v>0.50480059084194973</c:v>
                </c:pt>
                <c:pt idx="1">
                  <c:v>0.78947368421052633</c:v>
                </c:pt>
                <c:pt idx="2">
                  <c:v>0.87085230969420957</c:v>
                </c:pt>
                <c:pt idx="3">
                  <c:v>0.89739466066259255</c:v>
                </c:pt>
                <c:pt idx="4">
                  <c:v>0.92400370713623725</c:v>
                </c:pt>
                <c:pt idx="5">
                  <c:v>0.94049594395280245</c:v>
                </c:pt>
                <c:pt idx="6">
                  <c:v>0.95403377110694187</c:v>
                </c:pt>
                <c:pt idx="7">
                  <c:v>1.0258620689655173</c:v>
                </c:pt>
                <c:pt idx="8">
                  <c:v>1.0338680926916222</c:v>
                </c:pt>
                <c:pt idx="9">
                  <c:v>1.0857885615251299</c:v>
                </c:pt>
                <c:pt idx="10">
                  <c:v>1.1021582733812949</c:v>
                </c:pt>
                <c:pt idx="11">
                  <c:v>1.1106955871353779</c:v>
                </c:pt>
                <c:pt idx="12">
                  <c:v>1.1589767016902695</c:v>
                </c:pt>
                <c:pt idx="13">
                  <c:v>1.2863501483679525</c:v>
                </c:pt>
              </c:numCache>
            </c:numRef>
          </c:val>
        </c:ser>
        <c:dLbls>
          <c:showLegendKey val="0"/>
          <c:showVal val="0"/>
          <c:showCatName val="0"/>
          <c:showSerName val="0"/>
          <c:showPercent val="0"/>
          <c:showBubbleSize val="0"/>
        </c:dLbls>
        <c:gapWidth val="150"/>
        <c:axId val="176933888"/>
        <c:axId val="313355072"/>
      </c:barChart>
      <c:catAx>
        <c:axId val="176933888"/>
        <c:scaling>
          <c:orientation val="minMax"/>
        </c:scaling>
        <c:delete val="0"/>
        <c:axPos val="l"/>
        <c:numFmt formatCode="General" sourceLinked="1"/>
        <c:majorTickMark val="none"/>
        <c:minorTickMark val="none"/>
        <c:tickLblPos val="nextTo"/>
        <c:crossAx val="313355072"/>
        <c:crosses val="autoZero"/>
        <c:auto val="1"/>
        <c:lblAlgn val="ctr"/>
        <c:lblOffset val="100"/>
        <c:noMultiLvlLbl val="0"/>
      </c:catAx>
      <c:valAx>
        <c:axId val="313355072"/>
        <c:scaling>
          <c:orientation val="minMax"/>
        </c:scaling>
        <c:delete val="0"/>
        <c:axPos val="b"/>
        <c:majorGridlines/>
        <c:numFmt formatCode="0%" sourceLinked="0"/>
        <c:majorTickMark val="none"/>
        <c:minorTickMark val="none"/>
        <c:tickLblPos val="nextTo"/>
        <c:crossAx val="176933888"/>
        <c:crosses val="autoZero"/>
        <c:crossBetween val="between"/>
      </c:valAx>
    </c:plotArea>
    <c:plotVisOnly val="1"/>
    <c:dispBlanksAs val="gap"/>
    <c:showDLblsOverMax val="0"/>
  </c:chart>
  <c:txPr>
    <a:bodyPr/>
    <a:lstStyle/>
    <a:p>
      <a:pPr>
        <a:defRPr sz="90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v>Lone Parent, two children</c:v>
          </c:tx>
          <c:spPr>
            <a:solidFill>
              <a:srgbClr val="1F145D"/>
            </a:solidFill>
          </c:spPr>
          <c:invertIfNegative val="0"/>
          <c:cat>
            <c:strRef>
              <c:f>'[Focus-on-Minimum-Wages-after-the-crisis-Figures-Data-2015 (4).xls]Figure5 (addendum)'!$O$4:$O$29</c:f>
              <c:strCache>
                <c:ptCount val="26"/>
                <c:pt idx="0">
                  <c:v>Czech Republic</c:v>
                </c:pt>
                <c:pt idx="1">
                  <c:v>Chile</c:v>
                </c:pt>
                <c:pt idx="2">
                  <c:v>United States</c:v>
                </c:pt>
                <c:pt idx="3">
                  <c:v>Estonia</c:v>
                </c:pt>
                <c:pt idx="4">
                  <c:v>Greece</c:v>
                </c:pt>
                <c:pt idx="5">
                  <c:v>Spain</c:v>
                </c:pt>
                <c:pt idx="6">
                  <c:v>Korea</c:v>
                </c:pt>
                <c:pt idx="7">
                  <c:v>Luxembourg</c:v>
                </c:pt>
                <c:pt idx="8">
                  <c:v>Slovenia</c:v>
                </c:pt>
                <c:pt idx="9">
                  <c:v>Portugal</c:v>
                </c:pt>
                <c:pt idx="10">
                  <c:v>Israel</c:v>
                </c:pt>
                <c:pt idx="11">
                  <c:v>Poland</c:v>
                </c:pt>
                <c:pt idx="12">
                  <c:v>Latvia</c:v>
                </c:pt>
                <c:pt idx="13">
                  <c:v>Japan</c:v>
                </c:pt>
                <c:pt idx="14">
                  <c:v>Germany*</c:v>
                </c:pt>
                <c:pt idx="15">
                  <c:v>Hungary</c:v>
                </c:pt>
                <c:pt idx="16">
                  <c:v>Canada</c:v>
                </c:pt>
                <c:pt idx="17">
                  <c:v>France</c:v>
                </c:pt>
                <c:pt idx="18">
                  <c:v>Slovak Republic</c:v>
                </c:pt>
                <c:pt idx="19">
                  <c:v>Turkey</c:v>
                </c:pt>
                <c:pt idx="20">
                  <c:v>Netherlands</c:v>
                </c:pt>
                <c:pt idx="21">
                  <c:v>Belgium</c:v>
                </c:pt>
                <c:pt idx="22">
                  <c:v>New Zealand</c:v>
                </c:pt>
                <c:pt idx="23">
                  <c:v>United Kingdom</c:v>
                </c:pt>
                <c:pt idx="24">
                  <c:v>Ireland</c:v>
                </c:pt>
                <c:pt idx="25">
                  <c:v>Australia</c:v>
                </c:pt>
              </c:strCache>
            </c:strRef>
          </c:cat>
          <c:val>
            <c:numRef>
              <c:f>'[Focus-on-Minimum-Wages-after-the-crisis-Figures-Data-2015 (4).xls]Figure5 (addendum)'!$P$4:$P$29</c:f>
              <c:numCache>
                <c:formatCode>0</c:formatCode>
                <c:ptCount val="26"/>
                <c:pt idx="0">
                  <c:v>78.800000000000011</c:v>
                </c:pt>
                <c:pt idx="1">
                  <c:v>61.20000061159049</c:v>
                </c:pt>
                <c:pt idx="2">
                  <c:v>60.799999999999983</c:v>
                </c:pt>
                <c:pt idx="3">
                  <c:v>60.000001056416878</c:v>
                </c:pt>
                <c:pt idx="4">
                  <c:v>58.618283660618431</c:v>
                </c:pt>
                <c:pt idx="5">
                  <c:v>58.400000701203567</c:v>
                </c:pt>
                <c:pt idx="6">
                  <c:v>54.400002266615537</c:v>
                </c:pt>
                <c:pt idx="7">
                  <c:v>54.000001104284074</c:v>
                </c:pt>
                <c:pt idx="8">
                  <c:v>51.599999999999994</c:v>
                </c:pt>
                <c:pt idx="9">
                  <c:v>50.000001114292118</c:v>
                </c:pt>
                <c:pt idx="10">
                  <c:v>44</c:v>
                </c:pt>
                <c:pt idx="11">
                  <c:v>42</c:v>
                </c:pt>
                <c:pt idx="12">
                  <c:v>41.999998995970138</c:v>
                </c:pt>
                <c:pt idx="13">
                  <c:v>40.400535465713546</c:v>
                </c:pt>
                <c:pt idx="14">
                  <c:v>40</c:v>
                </c:pt>
                <c:pt idx="15">
                  <c:v>38.800000000000011</c:v>
                </c:pt>
                <c:pt idx="16">
                  <c:v>38</c:v>
                </c:pt>
                <c:pt idx="17">
                  <c:v>37.450000192044499</c:v>
                </c:pt>
                <c:pt idx="18">
                  <c:v>36.79999999999999</c:v>
                </c:pt>
                <c:pt idx="19">
                  <c:v>34.799999999999997</c:v>
                </c:pt>
                <c:pt idx="20">
                  <c:v>33.200000641086916</c:v>
                </c:pt>
                <c:pt idx="21">
                  <c:v>31.539999999999996</c:v>
                </c:pt>
                <c:pt idx="22">
                  <c:v>24.799999999999997</c:v>
                </c:pt>
                <c:pt idx="23">
                  <c:v>15.600000000000001</c:v>
                </c:pt>
                <c:pt idx="24">
                  <c:v>8.0000003604431971</c:v>
                </c:pt>
                <c:pt idx="25">
                  <c:v>6.4599999999999991</c:v>
                </c:pt>
              </c:numCache>
            </c:numRef>
          </c:val>
        </c:ser>
        <c:dLbls>
          <c:showLegendKey val="0"/>
          <c:showVal val="0"/>
          <c:showCatName val="0"/>
          <c:showSerName val="0"/>
          <c:showPercent val="0"/>
          <c:showBubbleSize val="0"/>
        </c:dLbls>
        <c:gapWidth val="75"/>
        <c:overlap val="-25"/>
        <c:axId val="181327360"/>
        <c:axId val="313357952"/>
      </c:barChart>
      <c:lineChart>
        <c:grouping val="standard"/>
        <c:varyColors val="0"/>
        <c:ser>
          <c:idx val="0"/>
          <c:order val="1"/>
          <c:tx>
            <c:v>One-earner couple, two children</c:v>
          </c:tx>
          <c:spPr>
            <a:ln>
              <a:noFill/>
            </a:ln>
          </c:spPr>
          <c:marker>
            <c:symbol val="circle"/>
            <c:size val="9"/>
            <c:spPr>
              <a:solidFill>
                <a:srgbClr val="00AD83"/>
              </a:solidFill>
              <a:ln>
                <a:solidFill>
                  <a:schemeClr val="tx2"/>
                </a:solidFill>
              </a:ln>
            </c:spPr>
          </c:marker>
          <c:cat>
            <c:strRef>
              <c:f>'[Focus-on-Minimum-Wages-after-the-crisis-Figures-Data-2015 (4).xls]Figure5 (addendum)'!$O$4:$O$29</c:f>
              <c:strCache>
                <c:ptCount val="26"/>
                <c:pt idx="0">
                  <c:v>Czech Republic</c:v>
                </c:pt>
                <c:pt idx="1">
                  <c:v>Chile</c:v>
                </c:pt>
                <c:pt idx="2">
                  <c:v>United States</c:v>
                </c:pt>
                <c:pt idx="3">
                  <c:v>Estonia</c:v>
                </c:pt>
                <c:pt idx="4">
                  <c:v>Greece</c:v>
                </c:pt>
                <c:pt idx="5">
                  <c:v>Spain</c:v>
                </c:pt>
                <c:pt idx="6">
                  <c:v>Korea</c:v>
                </c:pt>
                <c:pt idx="7">
                  <c:v>Luxembourg</c:v>
                </c:pt>
                <c:pt idx="8">
                  <c:v>Slovenia</c:v>
                </c:pt>
                <c:pt idx="9">
                  <c:v>Portugal</c:v>
                </c:pt>
                <c:pt idx="10">
                  <c:v>Israel</c:v>
                </c:pt>
                <c:pt idx="11">
                  <c:v>Poland</c:v>
                </c:pt>
                <c:pt idx="12">
                  <c:v>Latvia</c:v>
                </c:pt>
                <c:pt idx="13">
                  <c:v>Japan</c:v>
                </c:pt>
                <c:pt idx="14">
                  <c:v>Germany*</c:v>
                </c:pt>
                <c:pt idx="15">
                  <c:v>Hungary</c:v>
                </c:pt>
                <c:pt idx="16">
                  <c:v>Canada</c:v>
                </c:pt>
                <c:pt idx="17">
                  <c:v>France</c:v>
                </c:pt>
                <c:pt idx="18">
                  <c:v>Slovak Republic</c:v>
                </c:pt>
                <c:pt idx="19">
                  <c:v>Turkey</c:v>
                </c:pt>
                <c:pt idx="20">
                  <c:v>Netherlands</c:v>
                </c:pt>
                <c:pt idx="21">
                  <c:v>Belgium</c:v>
                </c:pt>
                <c:pt idx="22">
                  <c:v>New Zealand</c:v>
                </c:pt>
                <c:pt idx="23">
                  <c:v>United Kingdom</c:v>
                </c:pt>
                <c:pt idx="24">
                  <c:v>Ireland</c:v>
                </c:pt>
                <c:pt idx="25">
                  <c:v>Australia</c:v>
                </c:pt>
              </c:strCache>
            </c:strRef>
          </c:cat>
          <c:val>
            <c:numRef>
              <c:f>'[Focus-on-Minimum-Wages-after-the-crisis-Figures-Data-2015 (4).xls]Figure5 (addendum)'!$Q$4:$Q$29</c:f>
              <c:numCache>
                <c:formatCode>0</c:formatCode>
                <c:ptCount val="26"/>
                <c:pt idx="0">
                  <c:v>80</c:v>
                </c:pt>
                <c:pt idx="1">
                  <c:v>72.900000728512211</c:v>
                </c:pt>
                <c:pt idx="2">
                  <c:v>71.59999999999998</c:v>
                </c:pt>
                <c:pt idx="3">
                  <c:v>70.800001246571924</c:v>
                </c:pt>
                <c:pt idx="4">
                  <c:v>64.829492525319722</c:v>
                </c:pt>
                <c:pt idx="5">
                  <c:v>70.800000850089248</c:v>
                </c:pt>
                <c:pt idx="6">
                  <c:v>69.60000289993458</c:v>
                </c:pt>
                <c:pt idx="7">
                  <c:v>66.000001349680531</c:v>
                </c:pt>
                <c:pt idx="8">
                  <c:v>64.400000000000006</c:v>
                </c:pt>
                <c:pt idx="9">
                  <c:v>61.600001372807881</c:v>
                </c:pt>
                <c:pt idx="10">
                  <c:v>62.8</c:v>
                </c:pt>
                <c:pt idx="11">
                  <c:v>62</c:v>
                </c:pt>
                <c:pt idx="12">
                  <c:v>68.399998364865652</c:v>
                </c:pt>
                <c:pt idx="13">
                  <c:v>67.636851510014807</c:v>
                </c:pt>
                <c:pt idx="14">
                  <c:v>51.599999999999994</c:v>
                </c:pt>
                <c:pt idx="15">
                  <c:v>48.40000000000002</c:v>
                </c:pt>
                <c:pt idx="16">
                  <c:v>53.6</c:v>
                </c:pt>
                <c:pt idx="17">
                  <c:v>52.150000267426435</c:v>
                </c:pt>
                <c:pt idx="18">
                  <c:v>79.59999999999998</c:v>
                </c:pt>
                <c:pt idx="19">
                  <c:v>40</c:v>
                </c:pt>
                <c:pt idx="20">
                  <c:v>57.20000110452326</c:v>
                </c:pt>
                <c:pt idx="21">
                  <c:v>43.699999999999996</c:v>
                </c:pt>
                <c:pt idx="22">
                  <c:v>43.2</c:v>
                </c:pt>
                <c:pt idx="23">
                  <c:v>23.6</c:v>
                </c:pt>
                <c:pt idx="24">
                  <c:v>18.800000847041506</c:v>
                </c:pt>
                <c:pt idx="25">
                  <c:v>17.86</c:v>
                </c:pt>
              </c:numCache>
            </c:numRef>
          </c:val>
          <c:smooth val="0"/>
        </c:ser>
        <c:dLbls>
          <c:showLegendKey val="0"/>
          <c:showVal val="0"/>
          <c:showCatName val="0"/>
          <c:showSerName val="0"/>
          <c:showPercent val="0"/>
          <c:showBubbleSize val="0"/>
        </c:dLbls>
        <c:marker val="1"/>
        <c:smooth val="0"/>
        <c:axId val="181327360"/>
        <c:axId val="313357952"/>
      </c:lineChart>
      <c:catAx>
        <c:axId val="181327360"/>
        <c:scaling>
          <c:orientation val="minMax"/>
        </c:scaling>
        <c:delete val="0"/>
        <c:axPos val="b"/>
        <c:numFmt formatCode="General" sourceLinked="1"/>
        <c:majorTickMark val="none"/>
        <c:minorTickMark val="none"/>
        <c:tickLblPos val="low"/>
        <c:txPr>
          <a:bodyPr rot="-2700000" vert="horz"/>
          <a:lstStyle/>
          <a:p>
            <a:pPr>
              <a:defRPr/>
            </a:pPr>
            <a:endParaRPr lang="en-US"/>
          </a:p>
        </c:txPr>
        <c:crossAx val="313357952"/>
        <c:crosses val="autoZero"/>
        <c:auto val="1"/>
        <c:lblAlgn val="ctr"/>
        <c:lblOffset val="100"/>
        <c:noMultiLvlLbl val="0"/>
      </c:catAx>
      <c:valAx>
        <c:axId val="313357952"/>
        <c:scaling>
          <c:orientation val="minMax"/>
        </c:scaling>
        <c:delete val="0"/>
        <c:axPos val="l"/>
        <c:majorGridlines>
          <c:spPr>
            <a:ln>
              <a:solidFill>
                <a:schemeClr val="bg1"/>
              </a:solidFill>
            </a:ln>
          </c:spPr>
        </c:majorGridlines>
        <c:numFmt formatCode="0" sourceLinked="1"/>
        <c:majorTickMark val="none"/>
        <c:minorTickMark val="none"/>
        <c:tickLblPos val="nextTo"/>
        <c:spPr>
          <a:ln w="9525">
            <a:noFill/>
          </a:ln>
        </c:spPr>
        <c:txPr>
          <a:bodyPr rot="0" vert="horz"/>
          <a:lstStyle/>
          <a:p>
            <a:pPr>
              <a:defRPr/>
            </a:pPr>
            <a:endParaRPr lang="en-US"/>
          </a:p>
        </c:txPr>
        <c:crossAx val="181327360"/>
        <c:crosses val="autoZero"/>
        <c:crossBetween val="between"/>
      </c:valAx>
      <c:spPr>
        <a:noFill/>
      </c:spPr>
    </c:plotArea>
    <c:legend>
      <c:legendPos val="b"/>
      <c:layout/>
      <c:overlay val="0"/>
      <c:spPr>
        <a:noFill/>
      </c:spPr>
    </c:legend>
    <c:plotVisOnly val="1"/>
    <c:dispBlanksAs val="gap"/>
    <c:showDLblsOverMax val="0"/>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8.emf"/></Relationships>
</file>

<file path=ppt/drawings/drawing1.xml><?xml version="1.0" encoding="utf-8"?>
<c:userShapes xmlns:c="http://schemas.openxmlformats.org/drawingml/2006/chart">
  <cdr:relSizeAnchor xmlns:cdr="http://schemas.openxmlformats.org/drawingml/2006/chartDrawing">
    <cdr:from>
      <cdr:x>0.75</cdr:x>
      <cdr:y>0.10169</cdr:y>
    </cdr:from>
    <cdr:to>
      <cdr:x>0.7544</cdr:x>
      <cdr:y>0.94292</cdr:y>
    </cdr:to>
    <cdr:cxnSp macro="">
      <cdr:nvCxnSpPr>
        <cdr:cNvPr id="3" name="Straight Connector 2"/>
        <cdr:cNvCxnSpPr/>
      </cdr:nvCxnSpPr>
      <cdr:spPr>
        <a:xfrm xmlns:a="http://schemas.openxmlformats.org/drawingml/2006/main">
          <a:off x="6264696" y="432048"/>
          <a:ext cx="36753" cy="3573900"/>
        </a:xfrm>
        <a:prstGeom xmlns:a="http://schemas.openxmlformats.org/drawingml/2006/main" prst="line">
          <a:avLst/>
        </a:prstGeom>
        <a:ln xmlns:a="http://schemas.openxmlformats.org/drawingml/2006/main" w="25400" cmpd="sng">
          <a:solidFill>
            <a:srgbClr val="C0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BA77E8-E0A1-447B-B423-646A250D6628}" type="datetimeFigureOut">
              <a:rPr lang="en-IE" smtClean="0"/>
              <a:t>29/05/2017</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B5CF74-015B-404C-925D-CBCCC6D93834}" type="slidenum">
              <a:rPr lang="en-IE" smtClean="0"/>
              <a:t>‹#›</a:t>
            </a:fld>
            <a:endParaRPr lang="en-IE"/>
          </a:p>
        </p:txBody>
      </p:sp>
    </p:spTree>
    <p:extLst>
      <p:ext uri="{BB962C8B-B14F-4D97-AF65-F5344CB8AC3E}">
        <p14:creationId xmlns:p14="http://schemas.microsoft.com/office/powerpoint/2010/main" val="2043958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ga-IE" altLang="ga-IE" dirty="0" smtClean="0"/>
              <a:t>We</a:t>
            </a:r>
            <a:r>
              <a:rPr lang="ga-IE" altLang="ga-IE" baseline="0" dirty="0" smtClean="0"/>
              <a:t> work with members to develop policy in key areas of interest – from shaping an agile flexible labour market to promoting ambitious investment in critial public infrastructure and education systems. Through our close working relationship with key policy makers, government departments, state agencies, we ensure those interests stay at the top of the political agenda</a:t>
            </a:r>
            <a:endParaRPr lang="ga-IE" altLang="ga-IE" dirty="0"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37928444" indent="-37471284" eaLnBrk="0" hangingPunct="0">
              <a:spcBef>
                <a:spcPct val="30000"/>
              </a:spcBef>
              <a:defRPr sz="1200">
                <a:solidFill>
                  <a:schemeClr val="tx1"/>
                </a:solidFill>
                <a:latin typeface="Calibri" pitchFamily="34" charset="0"/>
                <a:ea typeface="ＭＳ Ｐゴシック" pitchFamily="34" charset="-128"/>
              </a:defRPr>
            </a:lvl2pPr>
            <a:lvl3pPr marL="1142901" indent="-228580" eaLnBrk="0" hangingPunct="0">
              <a:spcBef>
                <a:spcPct val="30000"/>
              </a:spcBef>
              <a:defRPr sz="1200">
                <a:solidFill>
                  <a:schemeClr val="tx1"/>
                </a:solidFill>
                <a:latin typeface="Calibri" pitchFamily="34" charset="0"/>
                <a:ea typeface="ＭＳ Ｐゴシック" pitchFamily="34" charset="-128"/>
              </a:defRPr>
            </a:lvl3pPr>
            <a:lvl4pPr marL="1600062" indent="-228580" eaLnBrk="0" hangingPunct="0">
              <a:spcBef>
                <a:spcPct val="30000"/>
              </a:spcBef>
              <a:defRPr sz="1200">
                <a:solidFill>
                  <a:schemeClr val="tx1"/>
                </a:solidFill>
                <a:latin typeface="Calibri" pitchFamily="34" charset="0"/>
                <a:ea typeface="ＭＳ Ｐゴシック" pitchFamily="34" charset="-128"/>
              </a:defRPr>
            </a:lvl4pPr>
            <a:lvl5pPr marL="2057222" indent="-228580" eaLnBrk="0" hangingPunct="0">
              <a:spcBef>
                <a:spcPct val="30000"/>
              </a:spcBef>
              <a:defRPr sz="1200">
                <a:solidFill>
                  <a:schemeClr val="tx1"/>
                </a:solidFill>
                <a:latin typeface="Calibri" pitchFamily="34" charset="0"/>
                <a:ea typeface="ＭＳ Ｐゴシック" pitchFamily="34" charset="-128"/>
              </a:defRPr>
            </a:lvl5pPr>
            <a:lvl6pPr marL="2514383" indent="-228580" defTabSz="45716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543" indent="-228580" defTabSz="45716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8704" indent="-228580" defTabSz="45716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5864" indent="-228580" defTabSz="45716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96DF18A7-5C5D-4247-8D8F-DC1734553906}" type="slidenum">
              <a:rPr lang="ga-IE" altLang="ga-IE" smtClean="0">
                <a:latin typeface="Arial" pitchFamily="34" charset="0"/>
              </a:rPr>
              <a:pPr eaLnBrk="1" hangingPunct="1">
                <a:spcBef>
                  <a:spcPct val="0"/>
                </a:spcBef>
              </a:pPr>
              <a:t>18</a:t>
            </a:fld>
            <a:endParaRPr lang="ga-IE" altLang="ga-IE"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170846" y="1578466"/>
            <a:ext cx="6425490" cy="2520280"/>
          </a:xfrm>
        </p:spPr>
        <p:txBody>
          <a:bodyPr anchor="b">
            <a:noAutofit/>
          </a:bodyPr>
          <a:lstStyle>
            <a:lvl1pPr algn="l">
              <a:lnSpc>
                <a:spcPts val="5600"/>
              </a:lnSpc>
              <a:defRPr sz="6000" b="1">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IE" dirty="0"/>
          </a:p>
        </p:txBody>
      </p:sp>
      <p:sp>
        <p:nvSpPr>
          <p:cNvPr id="3" name="Subtitle 2"/>
          <p:cNvSpPr>
            <a:spLocks noGrp="1"/>
          </p:cNvSpPr>
          <p:nvPr>
            <p:ph type="subTitle" idx="1"/>
          </p:nvPr>
        </p:nvSpPr>
        <p:spPr>
          <a:xfrm>
            <a:off x="1204402" y="4619580"/>
            <a:ext cx="2952000" cy="792088"/>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dirty="0"/>
          </a:p>
        </p:txBody>
      </p:sp>
      <p:sp>
        <p:nvSpPr>
          <p:cNvPr id="4" name="Date Placeholder 3"/>
          <p:cNvSpPr>
            <a:spLocks noGrp="1"/>
          </p:cNvSpPr>
          <p:nvPr>
            <p:ph type="dt" sz="half" idx="10"/>
          </p:nvPr>
        </p:nvSpPr>
        <p:spPr>
          <a:xfrm>
            <a:off x="827584" y="6356350"/>
            <a:ext cx="1008112" cy="365125"/>
          </a:xfrm>
        </p:spPr>
        <p:txBody>
          <a:bodyPr/>
          <a:lstStyle>
            <a:lvl1pPr>
              <a:defRPr>
                <a:solidFill>
                  <a:schemeClr val="bg1"/>
                </a:solidFill>
              </a:defRPr>
            </a:lvl1pPr>
          </a:lstStyle>
          <a:p>
            <a:fld id="{78FE543F-01EE-4560-BC41-25CB9737EC45}" type="datetimeFigureOut">
              <a:rPr lang="en-IE" smtClean="0"/>
              <a:pPr/>
              <a:t>29/05/2017</a:t>
            </a:fld>
            <a:endParaRPr lang="en-IE" dirty="0"/>
          </a:p>
        </p:txBody>
      </p:sp>
      <p:sp>
        <p:nvSpPr>
          <p:cNvPr id="5" name="Footer Placeholder 4"/>
          <p:cNvSpPr>
            <a:spLocks noGrp="1"/>
          </p:cNvSpPr>
          <p:nvPr>
            <p:ph type="ftr" sz="quarter" idx="11"/>
          </p:nvPr>
        </p:nvSpPr>
        <p:spPr>
          <a:xfrm>
            <a:off x="1935647" y="6362742"/>
            <a:ext cx="2664296" cy="365125"/>
          </a:xfrm>
        </p:spPr>
        <p:txBody>
          <a:bodyPr/>
          <a:lstStyle>
            <a:lvl1pPr>
              <a:defRPr>
                <a:solidFill>
                  <a:schemeClr val="bg1"/>
                </a:solidFill>
              </a:defRPr>
            </a:lvl1pPr>
          </a:lstStyle>
          <a:p>
            <a:endParaRPr lang="en-IE" dirty="0"/>
          </a:p>
        </p:txBody>
      </p:sp>
      <p:sp>
        <p:nvSpPr>
          <p:cNvPr id="6" name="Slide Number Placeholder 5"/>
          <p:cNvSpPr>
            <a:spLocks noGrp="1"/>
          </p:cNvSpPr>
          <p:nvPr>
            <p:ph type="sldNum" sz="quarter" idx="12"/>
          </p:nvPr>
        </p:nvSpPr>
        <p:spPr>
          <a:xfrm>
            <a:off x="4788024" y="6362742"/>
            <a:ext cx="936104"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4DAC21DB-D7B4-4286-BE60-9DC8E763806E}" type="slidenum">
              <a:rPr lang="en-IE" smtClean="0"/>
              <a:pPr/>
              <a:t>‹#›</a:t>
            </a:fld>
            <a:endParaRPr lang="en-IE" dirty="0"/>
          </a:p>
        </p:txBody>
      </p:sp>
      <p:cxnSp>
        <p:nvCxnSpPr>
          <p:cNvPr id="9" name="Straight Connector 8"/>
          <p:cNvCxnSpPr/>
          <p:nvPr userDrawn="1"/>
        </p:nvCxnSpPr>
        <p:spPr>
          <a:xfrm>
            <a:off x="1331640" y="4470668"/>
            <a:ext cx="18002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05842" y="5801402"/>
            <a:ext cx="1800200" cy="562563"/>
          </a:xfrm>
          <a:prstGeom prst="rect">
            <a:avLst/>
          </a:prstGeom>
        </p:spPr>
      </p:pic>
    </p:spTree>
    <p:extLst>
      <p:ext uri="{BB962C8B-B14F-4D97-AF65-F5344CB8AC3E}">
        <p14:creationId xmlns:p14="http://schemas.microsoft.com/office/powerpoint/2010/main" val="1417534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612F0DD-45D4-4492-B23C-AF6716905297}" type="datetimeFigureOut">
              <a:rPr lang="en-US" altLang="en-US"/>
              <a:pPr>
                <a:defRPr/>
              </a:pPr>
              <a:t>5/29/2017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BBABD7D-E139-4255-A573-503E4B07307A}" type="slidenum">
              <a:rPr lang="en-US" altLang="en-US"/>
              <a:pPr>
                <a:defRPr/>
              </a:pPr>
              <a:t>‹#›</a:t>
            </a:fld>
            <a:endParaRPr lang="en-US" altLang="en-US"/>
          </a:p>
        </p:txBody>
      </p:sp>
    </p:spTree>
    <p:extLst>
      <p:ext uri="{BB962C8B-B14F-4D97-AF65-F5344CB8AC3E}">
        <p14:creationId xmlns:p14="http://schemas.microsoft.com/office/powerpoint/2010/main" val="1099851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ga-I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65BC4AB-52DA-43F2-8B2E-B5CAA1280A7A}" type="datetimeFigureOut">
              <a:rPr lang="en-US" altLang="en-US"/>
              <a:pPr>
                <a:defRPr/>
              </a:pPr>
              <a:t>5/29/2017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762430C-58D8-443D-9BDA-0B65D3C1DF89}" type="slidenum">
              <a:rPr lang="en-US" altLang="en-US"/>
              <a:pPr>
                <a:defRPr/>
              </a:pPr>
              <a:t>‹#›</a:t>
            </a:fld>
            <a:endParaRPr lang="en-US" altLang="en-US"/>
          </a:p>
        </p:txBody>
      </p:sp>
    </p:spTree>
    <p:extLst>
      <p:ext uri="{BB962C8B-B14F-4D97-AF65-F5344CB8AC3E}">
        <p14:creationId xmlns:p14="http://schemas.microsoft.com/office/powerpoint/2010/main" val="3938288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EE769C3-7CC0-47AB-BE2C-0D8459AD9A4C}" type="datetimeFigureOut">
              <a:rPr lang="en-US" altLang="en-US"/>
              <a:pPr>
                <a:defRPr/>
              </a:pPr>
              <a:t>5/29/2017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32603CA-4B34-4791-A2FD-795ECB69FB12}" type="slidenum">
              <a:rPr lang="en-US" altLang="en-US"/>
              <a:pPr>
                <a:defRPr/>
              </a:pPr>
              <a:t>‹#›</a:t>
            </a:fld>
            <a:endParaRPr lang="en-US" altLang="en-US"/>
          </a:p>
        </p:txBody>
      </p:sp>
    </p:spTree>
    <p:extLst>
      <p:ext uri="{BB962C8B-B14F-4D97-AF65-F5344CB8AC3E}">
        <p14:creationId xmlns:p14="http://schemas.microsoft.com/office/powerpoint/2010/main" val="116159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ga-IE"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B60F9EB-0A51-4786-9BD0-22214F3C7793}" type="datetimeFigureOut">
              <a:rPr lang="en-US" altLang="en-US"/>
              <a:pPr>
                <a:defRPr/>
              </a:pPr>
              <a:t>5/29/2017</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F474316-0BA2-42D4-8867-E7FC0107BA7F}" type="slidenum">
              <a:rPr lang="en-US" altLang="en-US"/>
              <a:pPr>
                <a:defRPr/>
              </a:pPr>
              <a:t>‹#›</a:t>
            </a:fld>
            <a:endParaRPr lang="en-US" altLang="en-US"/>
          </a:p>
        </p:txBody>
      </p:sp>
    </p:spTree>
    <p:extLst>
      <p:ext uri="{BB962C8B-B14F-4D97-AF65-F5344CB8AC3E}">
        <p14:creationId xmlns:p14="http://schemas.microsoft.com/office/powerpoint/2010/main" val="2813159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AE040FC-638C-400E-819F-D7280A7FAD10}" type="datetimeFigureOut">
              <a:rPr lang="en-US" altLang="en-US"/>
              <a:pPr>
                <a:defRPr/>
              </a:pPr>
              <a:t>5/29/2017</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8FC03D1-929F-42DC-AC4F-DDA0A5469CEE}" type="slidenum">
              <a:rPr lang="en-US" altLang="en-US"/>
              <a:pPr>
                <a:defRPr/>
              </a:pPr>
              <a:t>‹#›</a:t>
            </a:fld>
            <a:endParaRPr lang="en-US" altLang="en-US"/>
          </a:p>
        </p:txBody>
      </p:sp>
    </p:spTree>
    <p:extLst>
      <p:ext uri="{BB962C8B-B14F-4D97-AF65-F5344CB8AC3E}">
        <p14:creationId xmlns:p14="http://schemas.microsoft.com/office/powerpoint/2010/main" val="2711837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F0B291-3F96-49B4-86FF-FB585459B063}" type="datetimeFigureOut">
              <a:rPr lang="en-US" altLang="en-US"/>
              <a:pPr>
                <a:defRPr/>
              </a:pPr>
              <a:t>5/29/2017</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49B150C-D5CD-4E02-8135-170FD63BD910}" type="slidenum">
              <a:rPr lang="en-US" altLang="en-US"/>
              <a:pPr>
                <a:defRPr/>
              </a:pPr>
              <a:t>‹#›</a:t>
            </a:fld>
            <a:endParaRPr lang="en-US" altLang="en-US"/>
          </a:p>
        </p:txBody>
      </p:sp>
    </p:spTree>
    <p:extLst>
      <p:ext uri="{BB962C8B-B14F-4D97-AF65-F5344CB8AC3E}">
        <p14:creationId xmlns:p14="http://schemas.microsoft.com/office/powerpoint/2010/main" val="3262256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ga-IE"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C08129E-A160-42ED-B3B5-F28A70014A51}" type="datetimeFigureOut">
              <a:rPr lang="en-US" altLang="en-US"/>
              <a:pPr>
                <a:defRPr/>
              </a:pPr>
              <a:t>5/29/2017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AAEF8F5-961C-437F-B9B5-A4CC29FD90B5}" type="slidenum">
              <a:rPr lang="en-US" altLang="en-US"/>
              <a:pPr>
                <a:defRPr/>
              </a:pPr>
              <a:t>‹#›</a:t>
            </a:fld>
            <a:endParaRPr lang="en-US" altLang="en-US"/>
          </a:p>
        </p:txBody>
      </p:sp>
    </p:spTree>
    <p:extLst>
      <p:ext uri="{BB962C8B-B14F-4D97-AF65-F5344CB8AC3E}">
        <p14:creationId xmlns:p14="http://schemas.microsoft.com/office/powerpoint/2010/main" val="4199564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ga-I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3A808F1-61F1-4535-829D-3BB480CCA7F6}" type="datetimeFigureOut">
              <a:rPr lang="en-US" altLang="en-US"/>
              <a:pPr>
                <a:defRPr/>
              </a:pPr>
              <a:t>5/29/2017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10F280B-C96D-448F-984F-A74701CBCB7C}" type="slidenum">
              <a:rPr lang="en-US" altLang="en-US"/>
              <a:pPr>
                <a:defRPr/>
              </a:pPr>
              <a:t>‹#›</a:t>
            </a:fld>
            <a:endParaRPr lang="en-US" altLang="en-US"/>
          </a:p>
        </p:txBody>
      </p:sp>
    </p:spTree>
    <p:extLst>
      <p:ext uri="{BB962C8B-B14F-4D97-AF65-F5344CB8AC3E}">
        <p14:creationId xmlns:p14="http://schemas.microsoft.com/office/powerpoint/2010/main" val="1168874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1E37091-1B2A-417D-85F1-6A50087F85D7}" type="datetimeFigureOut">
              <a:rPr lang="en-US" altLang="en-US"/>
              <a:pPr>
                <a:defRPr/>
              </a:pPr>
              <a:t>5/29/2017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C3A8761-3216-4ECF-927D-35BDBDDD5017}" type="slidenum">
              <a:rPr lang="en-US" altLang="en-US"/>
              <a:pPr>
                <a:defRPr/>
              </a:pPr>
              <a:t>‹#›</a:t>
            </a:fld>
            <a:endParaRPr lang="en-US" altLang="en-US"/>
          </a:p>
        </p:txBody>
      </p:sp>
    </p:spTree>
    <p:extLst>
      <p:ext uri="{BB962C8B-B14F-4D97-AF65-F5344CB8AC3E}">
        <p14:creationId xmlns:p14="http://schemas.microsoft.com/office/powerpoint/2010/main" val="217089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1"/>
          </a:xfrm>
        </p:spPr>
        <p:txBody>
          <a:bodyPr vert="eaVert"/>
          <a:lstStyle/>
          <a:p>
            <a:r>
              <a:rPr lang="ga-IE"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1"/>
          </a:xfrm>
        </p:spPr>
        <p:txBody>
          <a:bodyPr vert="eaVert"/>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C7C6BE-64CE-4A11-9816-E91D61EF75A5}" type="datetimeFigureOut">
              <a:rPr lang="en-US" altLang="en-US"/>
              <a:pPr>
                <a:defRPr/>
              </a:pPr>
              <a:t>5/29/2017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5224D42-4EAF-465C-B4FA-68A3DBBE995D}" type="slidenum">
              <a:rPr lang="en-US" altLang="en-US"/>
              <a:pPr>
                <a:defRPr/>
              </a:pPr>
              <a:t>‹#›</a:t>
            </a:fld>
            <a:endParaRPr lang="en-US" altLang="en-US"/>
          </a:p>
        </p:txBody>
      </p:sp>
    </p:spTree>
    <p:extLst>
      <p:ext uri="{BB962C8B-B14F-4D97-AF65-F5344CB8AC3E}">
        <p14:creationId xmlns:p14="http://schemas.microsoft.com/office/powerpoint/2010/main" val="1795596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78FE543F-01EE-4560-BC41-25CB9737EC45}" type="datetimeFigureOut">
              <a:rPr lang="en-IE" smtClean="0"/>
              <a:t>29/05/2017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DAC21DB-D7B4-4286-BE60-9DC8E763806E}" type="slidenum">
              <a:rPr lang="en-IE" smtClean="0"/>
              <a:t>‹#›</a:t>
            </a:fld>
            <a:endParaRPr lang="en-IE"/>
          </a:p>
        </p:txBody>
      </p:sp>
    </p:spTree>
    <p:extLst>
      <p:ext uri="{BB962C8B-B14F-4D97-AF65-F5344CB8AC3E}">
        <p14:creationId xmlns:p14="http://schemas.microsoft.com/office/powerpoint/2010/main" val="1404354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66036" y="510228"/>
            <a:ext cx="5938212" cy="1766644"/>
          </a:xfrm>
        </p:spPr>
        <p:txBody>
          <a:bodyPr anchor="t"/>
          <a:lstStyle>
            <a:lvl1pPr algn="l">
              <a:lnSpc>
                <a:spcPts val="5000"/>
              </a:lnSpc>
              <a:defRPr sz="5400" b="1" cap="none"/>
            </a:lvl1pPr>
          </a:lstStyle>
          <a:p>
            <a:r>
              <a:rPr lang="en-US" dirty="0" smtClean="0"/>
              <a:t>Click to edit master title style</a:t>
            </a:r>
            <a:endParaRPr lang="en-IE" dirty="0"/>
          </a:p>
        </p:txBody>
      </p:sp>
      <p:sp>
        <p:nvSpPr>
          <p:cNvPr id="3" name="Text Placeholder 2"/>
          <p:cNvSpPr>
            <a:spLocks noGrp="1"/>
          </p:cNvSpPr>
          <p:nvPr>
            <p:ph type="body" idx="1"/>
          </p:nvPr>
        </p:nvSpPr>
        <p:spPr>
          <a:xfrm>
            <a:off x="866034" y="2404798"/>
            <a:ext cx="4570062" cy="2032314"/>
          </a:xfrm>
        </p:spPr>
        <p:txBody>
          <a:bodyPr anchor="t">
            <a:normAutofit/>
          </a:bodyPr>
          <a:lstStyle>
            <a:lvl1pPr marL="0" indent="0">
              <a:lnSpc>
                <a:spcPts val="2600"/>
              </a:lnSpc>
              <a:buNone/>
              <a:defRPr sz="1800">
                <a:solidFill>
                  <a:srgbClr val="1F145D"/>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FE543F-01EE-4560-BC41-25CB9737EC45}" type="datetimeFigureOut">
              <a:rPr lang="en-IE" smtClean="0"/>
              <a:t>29/05/2017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DAC21DB-D7B4-4286-BE60-9DC8E763806E}" type="slidenum">
              <a:rPr lang="en-IE" smtClean="0"/>
              <a:t>‹#›</a:t>
            </a:fld>
            <a:endParaRPr lang="en-IE"/>
          </a:p>
        </p:txBody>
      </p:sp>
      <p:cxnSp>
        <p:nvCxnSpPr>
          <p:cNvPr id="15" name="Straight Connector 14"/>
          <p:cNvCxnSpPr/>
          <p:nvPr userDrawn="1"/>
        </p:nvCxnSpPr>
        <p:spPr>
          <a:xfrm>
            <a:off x="827583" y="2404797"/>
            <a:ext cx="4680000" cy="0"/>
          </a:xfrm>
          <a:prstGeom prst="line">
            <a:avLst/>
          </a:prstGeom>
          <a:ln w="25400">
            <a:solidFill>
              <a:srgbClr val="1F145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827583" y="2811260"/>
            <a:ext cx="4680000" cy="0"/>
          </a:xfrm>
          <a:prstGeom prst="line">
            <a:avLst/>
          </a:prstGeom>
          <a:ln w="6350">
            <a:solidFill>
              <a:srgbClr val="1F145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3156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dirty="0"/>
          </a:p>
        </p:txBody>
      </p:sp>
      <p:sp>
        <p:nvSpPr>
          <p:cNvPr id="3" name="Content Placeholder 2"/>
          <p:cNvSpPr>
            <a:spLocks noGrp="1"/>
          </p:cNvSpPr>
          <p:nvPr>
            <p:ph sz="half" idx="1"/>
          </p:nvPr>
        </p:nvSpPr>
        <p:spPr>
          <a:xfrm>
            <a:off x="827584" y="2404798"/>
            <a:ext cx="3826800" cy="3760506"/>
          </a:xfrm>
        </p:spPr>
        <p:txBody>
          <a:bodyPr>
            <a:normAutofit/>
          </a:bodyPr>
          <a:lstStyle>
            <a:lvl1pPr>
              <a:lnSpc>
                <a:spcPts val="2800"/>
              </a:lnSpc>
              <a:defRPr sz="1800"/>
            </a:lvl1pPr>
            <a:lvl2pPr>
              <a:lnSpc>
                <a:spcPts val="2800"/>
              </a:lnSpc>
              <a:defRPr sz="1800" b="0"/>
            </a:lvl2pPr>
            <a:lvl3pPr>
              <a:lnSpc>
                <a:spcPts val="2800"/>
              </a:lnSpc>
              <a:defRPr sz="1800" b="0"/>
            </a:lvl3pPr>
            <a:lvl4pPr>
              <a:lnSpc>
                <a:spcPts val="2800"/>
              </a:lnSpc>
              <a:defRPr sz="1800" b="0"/>
            </a:lvl4pPr>
            <a:lvl5pPr>
              <a:lnSpc>
                <a:spcPts val="2800"/>
              </a:lnSpc>
              <a:defRPr sz="1800" b="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Content Placeholder 3"/>
          <p:cNvSpPr>
            <a:spLocks noGrp="1"/>
          </p:cNvSpPr>
          <p:nvPr>
            <p:ph sz="half" idx="2"/>
          </p:nvPr>
        </p:nvSpPr>
        <p:spPr>
          <a:xfrm>
            <a:off x="4860032" y="2404798"/>
            <a:ext cx="3826768" cy="3760506"/>
          </a:xfrm>
        </p:spPr>
        <p:txBody>
          <a:bodyPr>
            <a:normAutofit/>
          </a:bodyPr>
          <a:lstStyle>
            <a:lvl1pPr>
              <a:lnSpc>
                <a:spcPts val="2800"/>
              </a:lnSpc>
              <a:defRPr sz="1800"/>
            </a:lvl1pPr>
            <a:lvl2pPr>
              <a:lnSpc>
                <a:spcPts val="2800"/>
              </a:lnSpc>
              <a:defRPr sz="1800" b="0"/>
            </a:lvl2pPr>
            <a:lvl3pPr>
              <a:lnSpc>
                <a:spcPts val="2800"/>
              </a:lnSpc>
              <a:defRPr sz="1800" b="0"/>
            </a:lvl3pPr>
            <a:lvl4pPr>
              <a:lnSpc>
                <a:spcPts val="2800"/>
              </a:lnSpc>
              <a:defRPr sz="1800" b="0"/>
            </a:lvl4pPr>
            <a:lvl5pPr>
              <a:lnSpc>
                <a:spcPts val="2800"/>
              </a:lnSpc>
              <a:defRPr sz="1800" b="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5" name="Date Placeholder 4"/>
          <p:cNvSpPr>
            <a:spLocks noGrp="1"/>
          </p:cNvSpPr>
          <p:nvPr>
            <p:ph type="dt" sz="half" idx="10"/>
          </p:nvPr>
        </p:nvSpPr>
        <p:spPr/>
        <p:txBody>
          <a:bodyPr/>
          <a:lstStyle/>
          <a:p>
            <a:fld id="{78FE543F-01EE-4560-BC41-25CB9737EC45}" type="datetimeFigureOut">
              <a:rPr lang="en-IE" smtClean="0"/>
              <a:t>29/05/2017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DAC21DB-D7B4-4286-BE60-9DC8E763806E}" type="slidenum">
              <a:rPr lang="en-IE" smtClean="0"/>
              <a:t>‹#›</a:t>
            </a:fld>
            <a:endParaRPr lang="en-IE"/>
          </a:p>
        </p:txBody>
      </p:sp>
    </p:spTree>
    <p:extLst>
      <p:ext uri="{BB962C8B-B14F-4D97-AF65-F5344CB8AC3E}">
        <p14:creationId xmlns:p14="http://schemas.microsoft.com/office/powerpoint/2010/main" val="744155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827584" y="2404797"/>
            <a:ext cx="3826800" cy="40646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584" y="2811260"/>
            <a:ext cx="3826800" cy="3282036"/>
          </a:xfrm>
        </p:spPr>
        <p:txBody>
          <a:bodyPr>
            <a:normAutofit/>
          </a:bodyPr>
          <a:lstStyle>
            <a:lvl1pPr>
              <a:defRPr sz="1400" b="0"/>
            </a:lvl1pPr>
            <a:lvl2pPr>
              <a:defRPr sz="1400" b="0"/>
            </a:lvl2pPr>
            <a:lvl3pPr>
              <a:defRPr sz="1400" b="0"/>
            </a:lvl3pPr>
            <a:lvl4pPr>
              <a:defRPr sz="1400" b="0"/>
            </a:lvl4pPr>
            <a:lvl5pPr>
              <a:defRPr sz="14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5" name="Text Placeholder 4"/>
          <p:cNvSpPr>
            <a:spLocks noGrp="1"/>
          </p:cNvSpPr>
          <p:nvPr>
            <p:ph type="body" sz="quarter" idx="3"/>
          </p:nvPr>
        </p:nvSpPr>
        <p:spPr>
          <a:xfrm>
            <a:off x="4860032" y="2404796"/>
            <a:ext cx="3825751" cy="406463"/>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60032" y="2811259"/>
            <a:ext cx="3826768" cy="3282037"/>
          </a:xfrm>
        </p:spPr>
        <p:txBody>
          <a:bodyPr>
            <a:normAutofit/>
          </a:bodyPr>
          <a:lstStyle>
            <a:lvl1pPr>
              <a:defRPr sz="1400" b="0"/>
            </a:lvl1pPr>
            <a:lvl2pPr>
              <a:defRPr sz="1400" b="0"/>
            </a:lvl2pPr>
            <a:lvl3pPr>
              <a:defRPr sz="1400" b="0"/>
            </a:lvl3pPr>
            <a:lvl4pPr>
              <a:defRPr sz="1400" b="0"/>
            </a:lvl4pPr>
            <a:lvl5pPr>
              <a:defRPr sz="14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7" name="Date Placeholder 6"/>
          <p:cNvSpPr>
            <a:spLocks noGrp="1"/>
          </p:cNvSpPr>
          <p:nvPr>
            <p:ph type="dt" sz="half" idx="10"/>
          </p:nvPr>
        </p:nvSpPr>
        <p:spPr/>
        <p:txBody>
          <a:bodyPr/>
          <a:lstStyle/>
          <a:p>
            <a:fld id="{78FE543F-01EE-4560-BC41-25CB9737EC45}" type="datetimeFigureOut">
              <a:rPr lang="en-IE" smtClean="0"/>
              <a:t>29/05/2017</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4DAC21DB-D7B4-4286-BE60-9DC8E763806E}" type="slidenum">
              <a:rPr lang="en-IE" smtClean="0"/>
              <a:t>‹#›</a:t>
            </a:fld>
            <a:endParaRPr lang="en-IE"/>
          </a:p>
        </p:txBody>
      </p:sp>
      <p:cxnSp>
        <p:nvCxnSpPr>
          <p:cNvPr id="10" name="Straight Connector 9"/>
          <p:cNvCxnSpPr/>
          <p:nvPr userDrawn="1"/>
        </p:nvCxnSpPr>
        <p:spPr>
          <a:xfrm>
            <a:off x="827583" y="2404797"/>
            <a:ext cx="3816000" cy="0"/>
          </a:xfrm>
          <a:prstGeom prst="line">
            <a:avLst/>
          </a:prstGeom>
          <a:ln w="25400">
            <a:solidFill>
              <a:srgbClr val="1F145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827583" y="2811260"/>
            <a:ext cx="3816000" cy="0"/>
          </a:xfrm>
          <a:prstGeom prst="line">
            <a:avLst/>
          </a:prstGeom>
          <a:ln w="6350">
            <a:solidFill>
              <a:srgbClr val="1F145D"/>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860031" y="2404797"/>
            <a:ext cx="3816000" cy="0"/>
          </a:xfrm>
          <a:prstGeom prst="line">
            <a:avLst/>
          </a:prstGeom>
          <a:ln w="25400">
            <a:solidFill>
              <a:srgbClr val="1F145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860031" y="2811260"/>
            <a:ext cx="3816000" cy="0"/>
          </a:xfrm>
          <a:prstGeom prst="line">
            <a:avLst/>
          </a:prstGeom>
          <a:ln w="6350">
            <a:solidFill>
              <a:srgbClr val="1F145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1494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policy area ic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dirty="0"/>
          </a:p>
        </p:txBody>
      </p:sp>
      <p:sp>
        <p:nvSpPr>
          <p:cNvPr id="3" name="Content Placeholder 2"/>
          <p:cNvSpPr>
            <a:spLocks noGrp="1"/>
          </p:cNvSpPr>
          <p:nvPr>
            <p:ph sz="half" idx="1"/>
          </p:nvPr>
        </p:nvSpPr>
        <p:spPr>
          <a:xfrm>
            <a:off x="827584" y="2404798"/>
            <a:ext cx="3826800" cy="3721366"/>
          </a:xfrm>
        </p:spPr>
        <p:txBody>
          <a:bodyPr>
            <a:normAutofit/>
          </a:bodyPr>
          <a:lstStyle>
            <a:lvl1pPr marL="0" indent="0">
              <a:lnSpc>
                <a:spcPts val="2600"/>
              </a:lnSpc>
              <a:buNone/>
              <a:defRPr sz="1400" b="0"/>
            </a:lvl1pPr>
            <a:lvl2pPr marL="457200" indent="0">
              <a:lnSpc>
                <a:spcPts val="2800"/>
              </a:lnSpc>
              <a:buNone/>
              <a:defRPr sz="1800"/>
            </a:lvl2pPr>
            <a:lvl3pPr>
              <a:lnSpc>
                <a:spcPts val="2800"/>
              </a:lnSpc>
              <a:defRPr sz="1800"/>
            </a:lvl3pPr>
            <a:lvl4pPr>
              <a:lnSpc>
                <a:spcPts val="2800"/>
              </a:lnSpc>
              <a:defRPr sz="1800"/>
            </a:lvl4pPr>
            <a:lvl5pPr>
              <a:lnSpc>
                <a:spcPts val="2800"/>
              </a:lnSpc>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4860032" y="2404798"/>
            <a:ext cx="3826768" cy="3721366"/>
          </a:xfrm>
        </p:spPr>
        <p:txBody>
          <a:bodyPr>
            <a:normAutofit/>
          </a:bodyPr>
          <a:lstStyle>
            <a:lvl1pPr marL="0" indent="0">
              <a:lnSpc>
                <a:spcPts val="2600"/>
              </a:lnSpc>
              <a:buNone/>
              <a:defRPr sz="1400" b="0"/>
            </a:lvl1pPr>
            <a:lvl2pPr marL="457200" indent="0">
              <a:lnSpc>
                <a:spcPts val="2800"/>
              </a:lnSpc>
              <a:buNone/>
              <a:defRPr sz="1400" b="0"/>
            </a:lvl2pPr>
            <a:lvl3pPr marL="914400" indent="0">
              <a:lnSpc>
                <a:spcPts val="2800"/>
              </a:lnSpc>
              <a:buNone/>
              <a:defRPr sz="1400" b="0"/>
            </a:lvl3pPr>
            <a:lvl4pPr marL="1371600" indent="0">
              <a:lnSpc>
                <a:spcPts val="2800"/>
              </a:lnSpc>
              <a:buNone/>
              <a:defRPr sz="1400" b="0"/>
            </a:lvl4pPr>
            <a:lvl5pPr marL="1828800" indent="0">
              <a:lnSpc>
                <a:spcPts val="2800"/>
              </a:lnSpc>
              <a:buNone/>
              <a:defRPr sz="1400" b="0"/>
            </a:lvl5pPr>
            <a:lvl6pPr>
              <a:defRPr sz="1800"/>
            </a:lvl6pPr>
            <a:lvl7pPr>
              <a:defRPr sz="1800"/>
            </a:lvl7pPr>
            <a:lvl8pPr>
              <a:defRPr sz="1800"/>
            </a:lvl8pPr>
            <a:lvl9pPr>
              <a:defRPr sz="1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FE543F-01EE-4560-BC41-25CB9737EC45}" type="datetimeFigureOut">
              <a:rPr lang="en-IE" smtClean="0"/>
              <a:t>29/05/2017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DAC21DB-D7B4-4286-BE60-9DC8E763806E}" type="slidenum">
              <a:rPr lang="en-IE" smtClean="0"/>
              <a:t>‹#›</a:t>
            </a:fld>
            <a:endParaRPr lang="en-IE"/>
          </a:p>
        </p:txBody>
      </p:sp>
    </p:spTree>
    <p:extLst>
      <p:ext uri="{BB962C8B-B14F-4D97-AF65-F5344CB8AC3E}">
        <p14:creationId xmlns:p14="http://schemas.microsoft.com/office/powerpoint/2010/main" val="1325117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78FE543F-01EE-4560-BC41-25CB9737EC45}" type="datetimeFigureOut">
              <a:rPr lang="en-IE" smtClean="0"/>
              <a:t>29/05/2017</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4DAC21DB-D7B4-4286-BE60-9DC8E763806E}" type="slidenum">
              <a:rPr lang="en-IE" smtClean="0"/>
              <a:t>‹#›</a:t>
            </a:fld>
            <a:endParaRPr lang="en-IE"/>
          </a:p>
        </p:txBody>
      </p:sp>
    </p:spTree>
    <p:extLst>
      <p:ext uri="{BB962C8B-B14F-4D97-AF65-F5344CB8AC3E}">
        <p14:creationId xmlns:p14="http://schemas.microsoft.com/office/powerpoint/2010/main" val="230559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FE543F-01EE-4560-BC41-25CB9737EC45}" type="datetimeFigureOut">
              <a:rPr lang="en-IE" smtClean="0"/>
              <a:t>29/05/2017</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4DAC21DB-D7B4-4286-BE60-9DC8E763806E}" type="slidenum">
              <a:rPr lang="en-IE" smtClean="0"/>
              <a:t>‹#›</a:t>
            </a:fld>
            <a:endParaRPr lang="en-IE"/>
          </a:p>
        </p:txBody>
      </p:sp>
    </p:spTree>
    <p:extLst>
      <p:ext uri="{BB962C8B-B14F-4D97-AF65-F5344CB8AC3E}">
        <p14:creationId xmlns:p14="http://schemas.microsoft.com/office/powerpoint/2010/main" val="796005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ga-I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17519CB-B99C-47BB-9237-D18E4D9D1E81}" type="datetimeFigureOut">
              <a:rPr lang="en-US" altLang="en-US"/>
              <a:pPr>
                <a:defRPr/>
              </a:pPr>
              <a:t>5/29/2017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BBA823C-185A-420A-A892-D4B838F35D65}" type="slidenum">
              <a:rPr lang="en-US" altLang="en-US"/>
              <a:pPr>
                <a:defRPr/>
              </a:pPr>
              <a:t>‹#›</a:t>
            </a:fld>
            <a:endParaRPr lang="en-US" altLang="en-US"/>
          </a:p>
        </p:txBody>
      </p:sp>
    </p:spTree>
    <p:extLst>
      <p:ext uri="{BB962C8B-B14F-4D97-AF65-F5344CB8AC3E}">
        <p14:creationId xmlns:p14="http://schemas.microsoft.com/office/powerpoint/2010/main" val="2946275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gi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7584" y="510228"/>
            <a:ext cx="6984776" cy="1512168"/>
          </a:xfrm>
          <a:prstGeom prst="rect">
            <a:avLst/>
          </a:prstGeom>
        </p:spPr>
        <p:txBody>
          <a:bodyPr vert="horz" lIns="91440" tIns="45720" rIns="91440" bIns="45720" rtlCol="0" anchor="t">
            <a:noAutofit/>
          </a:bodyPr>
          <a:lstStyle/>
          <a:p>
            <a:r>
              <a:rPr lang="en-US" smtClean="0"/>
              <a:t>Click to edit Master title style</a:t>
            </a:r>
            <a:endParaRPr lang="en-IE" dirty="0"/>
          </a:p>
        </p:txBody>
      </p:sp>
      <p:sp>
        <p:nvSpPr>
          <p:cNvPr id="3" name="Text Placeholder 2"/>
          <p:cNvSpPr>
            <a:spLocks noGrp="1"/>
          </p:cNvSpPr>
          <p:nvPr>
            <p:ph type="body" idx="1"/>
          </p:nvPr>
        </p:nvSpPr>
        <p:spPr>
          <a:xfrm>
            <a:off x="827584" y="2027293"/>
            <a:ext cx="6984776" cy="37059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Date Placeholder 3"/>
          <p:cNvSpPr>
            <a:spLocks noGrp="1"/>
          </p:cNvSpPr>
          <p:nvPr>
            <p:ph type="dt" sz="half" idx="2"/>
          </p:nvPr>
        </p:nvSpPr>
        <p:spPr>
          <a:xfrm>
            <a:off x="827584" y="6237312"/>
            <a:ext cx="1008112"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78FE543F-01EE-4560-BC41-25CB9737EC45}" type="datetimeFigureOut">
              <a:rPr lang="en-IE" smtClean="0"/>
              <a:pPr/>
              <a:t>29/05/2017</a:t>
            </a:fld>
            <a:endParaRPr lang="en-IE" dirty="0"/>
          </a:p>
        </p:txBody>
      </p:sp>
      <p:sp>
        <p:nvSpPr>
          <p:cNvPr id="5" name="Footer Placeholder 4"/>
          <p:cNvSpPr>
            <a:spLocks noGrp="1"/>
          </p:cNvSpPr>
          <p:nvPr>
            <p:ph type="ftr" sz="quarter" idx="3"/>
          </p:nvPr>
        </p:nvSpPr>
        <p:spPr>
          <a:xfrm>
            <a:off x="2339752" y="6237312"/>
            <a:ext cx="3528392"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IE" dirty="0"/>
          </a:p>
        </p:txBody>
      </p:sp>
      <p:sp>
        <p:nvSpPr>
          <p:cNvPr id="6" name="Slide Number Placeholder 5"/>
          <p:cNvSpPr>
            <a:spLocks noGrp="1"/>
          </p:cNvSpPr>
          <p:nvPr>
            <p:ph type="sldNum" sz="quarter" idx="4"/>
          </p:nvPr>
        </p:nvSpPr>
        <p:spPr>
          <a:xfrm>
            <a:off x="6300192" y="6237312"/>
            <a:ext cx="792088"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DAC21DB-D7B4-4286-BE60-9DC8E763806E}" type="slidenum">
              <a:rPr lang="en-IE" smtClean="0"/>
              <a:pPr/>
              <a:t>‹#›</a:t>
            </a:fld>
            <a:endParaRPr lang="en-IE" dirty="0"/>
          </a:p>
        </p:txBody>
      </p:sp>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24328" y="6221423"/>
            <a:ext cx="1224136" cy="382542"/>
          </a:xfrm>
          <a:prstGeom prst="rect">
            <a:avLst/>
          </a:prstGeom>
        </p:spPr>
      </p:pic>
    </p:spTree>
    <p:extLst>
      <p:ext uri="{BB962C8B-B14F-4D97-AF65-F5344CB8AC3E}">
        <p14:creationId xmlns:p14="http://schemas.microsoft.com/office/powerpoint/2010/main" val="4023808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4" r:id="rId7"/>
    <p:sldLayoutId id="2147483655" r:id="rId8"/>
  </p:sldLayoutIdLst>
  <p:txStyles>
    <p:titleStyle>
      <a:lvl1pPr algn="l" defTabSz="914400" rtl="0" eaLnBrk="1" latinLnBrk="0" hangingPunct="1">
        <a:lnSpc>
          <a:spcPts val="5000"/>
        </a:lnSpc>
        <a:spcBef>
          <a:spcPct val="0"/>
        </a:spcBef>
        <a:buNone/>
        <a:defRPr sz="5400" b="1" kern="1200">
          <a:solidFill>
            <a:srgbClr val="00AD83"/>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ts val="2400"/>
        </a:lnSpc>
        <a:spcBef>
          <a:spcPts val="0"/>
        </a:spcBef>
        <a:spcAft>
          <a:spcPts val="600"/>
        </a:spcAft>
        <a:buFont typeface="Arial" panose="020B0604020202020204" pitchFamily="34" charset="0"/>
        <a:buChar char="•"/>
        <a:defRPr sz="1800" b="1" kern="1200">
          <a:solidFill>
            <a:srgbClr val="1F145D"/>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ts val="2400"/>
        </a:lnSpc>
        <a:spcBef>
          <a:spcPts val="0"/>
        </a:spcBef>
        <a:spcAft>
          <a:spcPts val="600"/>
        </a:spcAft>
        <a:buFont typeface="Arial" panose="020B0604020202020204" pitchFamily="34" charset="0"/>
        <a:buChar char="•"/>
        <a:defRPr sz="1800" b="1" kern="1200">
          <a:solidFill>
            <a:srgbClr val="1F145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0"/>
        </a:spcBef>
        <a:spcAft>
          <a:spcPts val="600"/>
        </a:spcAft>
        <a:buFont typeface="Arial" panose="020B0604020202020204" pitchFamily="34" charset="0"/>
        <a:buChar char="•"/>
        <a:defRPr sz="1800" b="1" kern="1200">
          <a:solidFill>
            <a:srgbClr val="1F145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0"/>
        </a:spcBef>
        <a:spcAft>
          <a:spcPts val="600"/>
        </a:spcAft>
        <a:buFont typeface="Arial" panose="020B0604020202020204" pitchFamily="34" charset="0"/>
        <a:buChar char="•"/>
        <a:defRPr sz="1800" b="1" kern="1200">
          <a:solidFill>
            <a:srgbClr val="1F145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0"/>
        </a:spcBef>
        <a:spcAft>
          <a:spcPts val="600"/>
        </a:spcAft>
        <a:buFont typeface="Arial" panose="020B0604020202020204" pitchFamily="34" charset="0"/>
        <a:buChar char="•"/>
        <a:defRPr sz="1800" b="1" kern="1200">
          <a:solidFill>
            <a:srgbClr val="1F145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ga-IE"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1"/>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ga-IE" altLang="en-US" smtClean="0"/>
              <a:t>Click to edit Master text styles</a:t>
            </a:r>
          </a:p>
          <a:p>
            <a:pPr lvl="1"/>
            <a:r>
              <a:rPr lang="ga-IE" altLang="en-US" smtClean="0"/>
              <a:t>Second level</a:t>
            </a:r>
          </a:p>
          <a:p>
            <a:pPr lvl="2"/>
            <a:r>
              <a:rPr lang="ga-IE" altLang="en-US" smtClean="0"/>
              <a:t>Third level</a:t>
            </a:r>
          </a:p>
          <a:p>
            <a:pPr lvl="3"/>
            <a:r>
              <a:rPr lang="ga-IE" altLang="en-US" smtClean="0"/>
              <a:t>Fourth level</a:t>
            </a:r>
          </a:p>
          <a:p>
            <a:pPr lvl="4"/>
            <a:r>
              <a:rPr lang="ga-IE" altLang="en-US" smtClean="0"/>
              <a:t>Fifth level</a:t>
            </a:r>
            <a:endParaRPr lang="en-US" altLang="en-US" smtClean="0"/>
          </a:p>
        </p:txBody>
      </p:sp>
      <p:sp>
        <p:nvSpPr>
          <p:cNvPr id="4" name="Date Placeholder 3"/>
          <p:cNvSpPr>
            <a:spLocks noGrp="1"/>
          </p:cNvSpPr>
          <p:nvPr>
            <p:ph type="dt" sz="half" idx="2"/>
          </p:nvPr>
        </p:nvSpPr>
        <p:spPr>
          <a:xfrm>
            <a:off x="457200" y="6356351"/>
            <a:ext cx="2133600" cy="366183"/>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defRPr/>
            </a:pPr>
            <a:fld id="{AB2CDA65-9423-40B2-8B7B-63A8DE5301C1}" type="datetimeFigureOut">
              <a:rPr lang="en-US" altLang="en-US">
                <a:ea typeface="ヒラギノ角ゴ Pro W3" pitchFamily="-127" charset="-128"/>
              </a:rPr>
              <a:pPr defTabSz="457200" fontAlgn="base">
                <a:spcBef>
                  <a:spcPct val="0"/>
                </a:spcBef>
                <a:spcAft>
                  <a:spcPct val="0"/>
                </a:spcAft>
                <a:defRPr/>
              </a:pPr>
              <a:t>5/29/2017</a:t>
            </a:fld>
            <a:endParaRPr lang="en-US" altLang="en-US">
              <a:ea typeface="ヒラギノ角ゴ Pro W3" pitchFamily="-127" charset="-128"/>
            </a:endParaRPr>
          </a:p>
        </p:txBody>
      </p:sp>
      <p:sp>
        <p:nvSpPr>
          <p:cNvPr id="5" name="Footer Placeholder 4"/>
          <p:cNvSpPr>
            <a:spLocks noGrp="1"/>
          </p:cNvSpPr>
          <p:nvPr>
            <p:ph type="ftr" sz="quarter" idx="3"/>
          </p:nvPr>
        </p:nvSpPr>
        <p:spPr>
          <a:xfrm>
            <a:off x="3124200" y="6356351"/>
            <a:ext cx="2895600" cy="366183"/>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6183"/>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defRPr/>
            </a:pPr>
            <a:fld id="{2DFE1AB5-050A-4D42-9E80-D30D99747AE0}" type="slidenum">
              <a:rPr lang="en-US" altLang="en-US">
                <a:ea typeface="ヒラギノ角ゴ Pro W3" pitchFamily="-127" charset="-128"/>
              </a:rPr>
              <a:pPr defTabSz="457200" fontAlgn="base">
                <a:spcBef>
                  <a:spcPct val="0"/>
                </a:spcBef>
                <a:spcAft>
                  <a:spcPct val="0"/>
                </a:spcAft>
                <a:defRPr/>
              </a:pPr>
              <a:t>‹#›</a:t>
            </a:fld>
            <a:endParaRPr lang="en-US" altLang="en-US">
              <a:ea typeface="ヒラギノ角ゴ Pro W3" pitchFamily="-127" charset="-128"/>
            </a:endParaRPr>
          </a:p>
        </p:txBody>
      </p:sp>
    </p:spTree>
    <p:extLst>
      <p:ext uri="{BB962C8B-B14F-4D97-AF65-F5344CB8AC3E}">
        <p14:creationId xmlns:p14="http://schemas.microsoft.com/office/powerpoint/2010/main" val="430599963"/>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ctr" defTabSz="457200" rtl="0" eaLnBrk="0" fontAlgn="base" hangingPunct="0">
        <a:spcBef>
          <a:spcPct val="0"/>
        </a:spcBef>
        <a:spcAft>
          <a:spcPct val="0"/>
        </a:spcAft>
        <a:defRPr sz="4400" kern="1200">
          <a:solidFill>
            <a:schemeClr val="tx1"/>
          </a:solidFill>
          <a:latin typeface="+mj-lt"/>
          <a:ea typeface="ヒラギノ角ゴ Pro W3" pitchFamily="-127"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ヒラギノ角ゴ Pro W3" pitchFamily="-127" charset="-128"/>
        </a:defRPr>
      </a:lvl2pPr>
      <a:lvl3pPr algn="ctr" defTabSz="457200" rtl="0" eaLnBrk="0" fontAlgn="base" hangingPunct="0">
        <a:spcBef>
          <a:spcPct val="0"/>
        </a:spcBef>
        <a:spcAft>
          <a:spcPct val="0"/>
        </a:spcAft>
        <a:defRPr sz="4400">
          <a:solidFill>
            <a:schemeClr val="tx1"/>
          </a:solidFill>
          <a:latin typeface="Calibri" pitchFamily="34" charset="0"/>
          <a:ea typeface="ヒラギノ角ゴ Pro W3" pitchFamily="-127" charset="-128"/>
        </a:defRPr>
      </a:lvl3pPr>
      <a:lvl4pPr algn="ctr" defTabSz="457200" rtl="0" eaLnBrk="0" fontAlgn="base" hangingPunct="0">
        <a:spcBef>
          <a:spcPct val="0"/>
        </a:spcBef>
        <a:spcAft>
          <a:spcPct val="0"/>
        </a:spcAft>
        <a:defRPr sz="4400">
          <a:solidFill>
            <a:schemeClr val="tx1"/>
          </a:solidFill>
          <a:latin typeface="Calibri" pitchFamily="34" charset="0"/>
          <a:ea typeface="ヒラギノ角ゴ Pro W3" pitchFamily="-127" charset="-128"/>
        </a:defRPr>
      </a:lvl4pPr>
      <a:lvl5pPr algn="ctr" defTabSz="457200" rtl="0" eaLnBrk="0" fontAlgn="base" hangingPunct="0">
        <a:spcBef>
          <a:spcPct val="0"/>
        </a:spcBef>
        <a:spcAft>
          <a:spcPct val="0"/>
        </a:spcAft>
        <a:defRPr sz="4400">
          <a:solidFill>
            <a:schemeClr val="tx1"/>
          </a:solidFill>
          <a:latin typeface="Calibri" pitchFamily="34" charset="0"/>
          <a:ea typeface="ヒラギノ角ゴ Pro W3" pitchFamily="-127" charset="-128"/>
        </a:defRPr>
      </a:lvl5pPr>
      <a:lvl6pPr marL="457200" algn="ctr" defTabSz="457200" rtl="0" fontAlgn="base">
        <a:spcBef>
          <a:spcPct val="0"/>
        </a:spcBef>
        <a:spcAft>
          <a:spcPct val="0"/>
        </a:spcAft>
        <a:defRPr sz="4400">
          <a:solidFill>
            <a:schemeClr val="tx1"/>
          </a:solidFill>
          <a:latin typeface="Calibri" pitchFamily="34" charset="0"/>
          <a:ea typeface="ヒラギノ角ゴ Pro W3" pitchFamily="-127" charset="-128"/>
        </a:defRPr>
      </a:lvl6pPr>
      <a:lvl7pPr marL="914400" algn="ctr" defTabSz="457200" rtl="0" fontAlgn="base">
        <a:spcBef>
          <a:spcPct val="0"/>
        </a:spcBef>
        <a:spcAft>
          <a:spcPct val="0"/>
        </a:spcAft>
        <a:defRPr sz="4400">
          <a:solidFill>
            <a:schemeClr val="tx1"/>
          </a:solidFill>
          <a:latin typeface="Calibri" pitchFamily="34" charset="0"/>
          <a:ea typeface="ヒラギノ角ゴ Pro W3" pitchFamily="-127" charset="-128"/>
        </a:defRPr>
      </a:lvl7pPr>
      <a:lvl8pPr marL="1371600" algn="ctr" defTabSz="457200" rtl="0" fontAlgn="base">
        <a:spcBef>
          <a:spcPct val="0"/>
        </a:spcBef>
        <a:spcAft>
          <a:spcPct val="0"/>
        </a:spcAft>
        <a:defRPr sz="4400">
          <a:solidFill>
            <a:schemeClr val="tx1"/>
          </a:solidFill>
          <a:latin typeface="Calibri" pitchFamily="34" charset="0"/>
          <a:ea typeface="ヒラギノ角ゴ Pro W3" pitchFamily="-127" charset="-128"/>
        </a:defRPr>
      </a:lvl8pPr>
      <a:lvl9pPr marL="1828800" algn="ctr" defTabSz="457200" rtl="0" fontAlgn="base">
        <a:spcBef>
          <a:spcPct val="0"/>
        </a:spcBef>
        <a:spcAft>
          <a:spcPct val="0"/>
        </a:spcAft>
        <a:defRPr sz="4400">
          <a:solidFill>
            <a:schemeClr val="tx1"/>
          </a:solidFill>
          <a:latin typeface="Calibri" pitchFamily="34" charset="0"/>
          <a:ea typeface="ヒラギノ角ゴ Pro W3" pitchFamily="-127"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pitchFamily="-127"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pitchFamily="-127"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pitchFamily="-127"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pitchFamily="-127"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pitchFamily="-12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politico.eu/" TargetMode="External"/><Relationship Id="rId2" Type="http://schemas.openxmlformats.org/officeDocument/2006/relationships/image" Target="../media/image46.em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9.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jpeg"/><Relationship Id="rId16" Type="http://schemas.openxmlformats.org/officeDocument/2006/relationships/image" Target="../media/image31.jpeg"/><Relationship Id="rId1" Type="http://schemas.openxmlformats.org/officeDocument/2006/relationships/slideLayout" Target="../slideLayouts/slideLayout9.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jpe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jpeg"/></Relationships>
</file>

<file path=ppt/slides/_rels/slide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jpeg"/><Relationship Id="rId1" Type="http://schemas.openxmlformats.org/officeDocument/2006/relationships/slideLayout" Target="../slideLayouts/slideLayout9.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0846" y="1578466"/>
            <a:ext cx="6065450" cy="2520280"/>
          </a:xfrm>
        </p:spPr>
        <p:txBody>
          <a:bodyPr/>
          <a:lstStyle/>
          <a:p>
            <a:r>
              <a:rPr lang="en-IE" b="0" dirty="0" smtClean="0"/>
              <a:t/>
            </a:r>
            <a:br>
              <a:rPr lang="en-IE" b="0" dirty="0" smtClean="0"/>
            </a:br>
            <a:endParaRPr lang="en-IE" dirty="0"/>
          </a:p>
        </p:txBody>
      </p:sp>
      <p:sp>
        <p:nvSpPr>
          <p:cNvPr id="3" name="Subtitle 2"/>
          <p:cNvSpPr>
            <a:spLocks noGrp="1"/>
          </p:cNvSpPr>
          <p:nvPr>
            <p:ph type="subTitle" idx="1"/>
          </p:nvPr>
        </p:nvSpPr>
        <p:spPr>
          <a:xfrm>
            <a:off x="1204402" y="4619580"/>
            <a:ext cx="6103902" cy="792088"/>
          </a:xfrm>
        </p:spPr>
        <p:txBody>
          <a:bodyPr>
            <a:normAutofit/>
          </a:bodyPr>
          <a:lstStyle/>
          <a:p>
            <a:r>
              <a:rPr lang="en-GB" dirty="0" smtClean="0"/>
              <a:t>Fiona Higgins, Senior Manager </a:t>
            </a:r>
            <a:r>
              <a:rPr lang="en-GB" dirty="0" err="1" smtClean="0"/>
              <a:t>Ibec</a:t>
            </a:r>
            <a:endParaRPr lang="en-GB" dirty="0" smtClean="0"/>
          </a:p>
          <a:p>
            <a:r>
              <a:rPr lang="en-GB" dirty="0" smtClean="0"/>
              <a:t>Zagreb 31 May 2017</a:t>
            </a:r>
            <a:endParaRPr lang="en-IE" dirty="0"/>
          </a:p>
        </p:txBody>
      </p:sp>
      <p:sp>
        <p:nvSpPr>
          <p:cNvPr id="4" name="Rectangle 3"/>
          <p:cNvSpPr/>
          <p:nvPr/>
        </p:nvSpPr>
        <p:spPr>
          <a:xfrm>
            <a:off x="1187624" y="1828562"/>
            <a:ext cx="4572000" cy="2554545"/>
          </a:xfrm>
          <a:prstGeom prst="rect">
            <a:avLst/>
          </a:prstGeom>
        </p:spPr>
        <p:txBody>
          <a:bodyPr>
            <a:spAutoFit/>
          </a:bodyPr>
          <a:lstStyle/>
          <a:p>
            <a:r>
              <a:rPr lang="en-IE" sz="4000" dirty="0">
                <a:solidFill>
                  <a:schemeClr val="bg1"/>
                </a:solidFill>
              </a:rPr>
              <a:t>Key aspects of the Irish </a:t>
            </a:r>
            <a:r>
              <a:rPr lang="en-IE" sz="4000" dirty="0" smtClean="0">
                <a:solidFill>
                  <a:schemeClr val="bg1"/>
                </a:solidFill>
              </a:rPr>
              <a:t>labour </a:t>
            </a:r>
            <a:r>
              <a:rPr lang="en-IE" sz="4000" dirty="0">
                <a:solidFill>
                  <a:schemeClr val="bg1"/>
                </a:solidFill>
              </a:rPr>
              <a:t>m</a:t>
            </a:r>
            <a:r>
              <a:rPr lang="en-IE" sz="4000" dirty="0" smtClean="0">
                <a:solidFill>
                  <a:schemeClr val="bg1"/>
                </a:solidFill>
              </a:rPr>
              <a:t>arket </a:t>
            </a:r>
            <a:r>
              <a:rPr lang="en-IE" sz="4000" dirty="0">
                <a:solidFill>
                  <a:schemeClr val="bg1"/>
                </a:solidFill>
              </a:rPr>
              <a:t>- challenges and opportunities </a:t>
            </a:r>
          </a:p>
        </p:txBody>
      </p:sp>
    </p:spTree>
    <p:extLst>
      <p:ext uri="{BB962C8B-B14F-4D97-AF65-F5344CB8AC3E}">
        <p14:creationId xmlns:p14="http://schemas.microsoft.com/office/powerpoint/2010/main" val="577219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rexit PPT v1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416"/>
            <a:ext cx="9144000" cy="6858000"/>
          </a:xfrm>
          <a:prstGeom prst="rect">
            <a:avLst/>
          </a:prstGeom>
        </p:spPr>
      </p:pic>
      <p:sp>
        <p:nvSpPr>
          <p:cNvPr id="5" name="Title 3"/>
          <p:cNvSpPr txBox="1">
            <a:spLocks/>
          </p:cNvSpPr>
          <p:nvPr/>
        </p:nvSpPr>
        <p:spPr>
          <a:xfrm>
            <a:off x="636337" y="359500"/>
            <a:ext cx="7332006" cy="936104"/>
          </a:xfrm>
          <a:prstGeom prst="rect">
            <a:avLst/>
          </a:prstGeom>
        </p:spPr>
        <p:txBody>
          <a:bodyPr vert="horz" lIns="91440" tIns="45720" rIns="91440" bIns="45720" rtlCol="0" anchor="t">
            <a:noAutofit/>
          </a:bodyPr>
          <a:lstStyle>
            <a:lvl1pPr algn="l" defTabSz="914400" rtl="0" eaLnBrk="1" latinLnBrk="0" hangingPunct="1">
              <a:lnSpc>
                <a:spcPts val="5000"/>
              </a:lnSpc>
              <a:spcBef>
                <a:spcPct val="0"/>
              </a:spcBef>
              <a:buNone/>
              <a:defRPr sz="5400" b="1" kern="1200">
                <a:solidFill>
                  <a:srgbClr val="00AD83"/>
                </a:solidFill>
                <a:latin typeface="Arial" panose="020B0604020202020204" pitchFamily="34" charset="0"/>
                <a:ea typeface="+mj-ea"/>
                <a:cs typeface="Arial" panose="020B0604020202020204" pitchFamily="34" charset="0"/>
              </a:defRPr>
            </a:lvl1pPr>
          </a:lstStyle>
          <a:p>
            <a:pPr fontAlgn="auto">
              <a:spcAft>
                <a:spcPts val="0"/>
              </a:spcAft>
              <a:defRPr/>
            </a:pPr>
            <a:r>
              <a:rPr lang="en-IE" sz="4000" dirty="0" smtClean="0"/>
              <a:t>Policy and engagement</a:t>
            </a:r>
            <a:r>
              <a:rPr lang="en-IE" sz="4000" dirty="0"/>
              <a:t> </a:t>
            </a:r>
            <a:r>
              <a:rPr lang="en-IE" sz="4000" dirty="0" smtClean="0"/>
              <a:t>plan</a:t>
            </a:r>
            <a:endParaRPr lang="en-IE" sz="4000" dirty="0"/>
          </a:p>
        </p:txBody>
      </p:sp>
      <p:sp>
        <p:nvSpPr>
          <p:cNvPr id="7" name="Text Placeholder 4"/>
          <p:cNvSpPr txBox="1">
            <a:spLocks/>
          </p:cNvSpPr>
          <p:nvPr/>
        </p:nvSpPr>
        <p:spPr>
          <a:xfrm>
            <a:off x="636338" y="1414640"/>
            <a:ext cx="7506177" cy="4174600"/>
          </a:xfrm>
          <a:prstGeom prst="rect">
            <a:avLst/>
          </a:prstGeom>
        </p:spPr>
        <p:txBody>
          <a:bodyPr vert="horz" lIns="91440" tIns="45720" rIns="91440" bIns="45720" rtlCol="0">
            <a:noAutofit/>
          </a:bodyPr>
          <a:lstStyle>
            <a:lvl1pPr marL="342900" indent="-342900" algn="l" defTabSz="914400" rtl="0" eaLnBrk="1" latinLnBrk="0" hangingPunct="1">
              <a:lnSpc>
                <a:spcPts val="2400"/>
              </a:lnSpc>
              <a:spcBef>
                <a:spcPts val="0"/>
              </a:spcBef>
              <a:spcAft>
                <a:spcPts val="600"/>
              </a:spcAft>
              <a:buFont typeface="Arial" panose="020B0604020202020204" pitchFamily="34" charset="0"/>
              <a:buChar char="•"/>
              <a:defRPr sz="1800" b="1" kern="1200">
                <a:solidFill>
                  <a:srgbClr val="1F145D"/>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ts val="2400"/>
              </a:lnSpc>
              <a:spcBef>
                <a:spcPts val="0"/>
              </a:spcBef>
              <a:spcAft>
                <a:spcPts val="600"/>
              </a:spcAft>
              <a:buFont typeface="Arial" panose="020B0604020202020204" pitchFamily="34" charset="0"/>
              <a:buChar char="•"/>
              <a:defRPr sz="1800" b="1" kern="1200">
                <a:solidFill>
                  <a:srgbClr val="1F145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0"/>
              </a:spcBef>
              <a:spcAft>
                <a:spcPts val="600"/>
              </a:spcAft>
              <a:buFont typeface="Arial" panose="020B0604020202020204" pitchFamily="34" charset="0"/>
              <a:buChar char="•"/>
              <a:defRPr sz="1800" b="1" kern="1200">
                <a:solidFill>
                  <a:srgbClr val="1F145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0"/>
              </a:spcBef>
              <a:spcAft>
                <a:spcPts val="600"/>
              </a:spcAft>
              <a:buFont typeface="Arial" panose="020B0604020202020204" pitchFamily="34" charset="0"/>
              <a:buChar char="•"/>
              <a:defRPr sz="1800" b="1" kern="1200">
                <a:solidFill>
                  <a:srgbClr val="1F145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0"/>
              </a:spcBef>
              <a:spcAft>
                <a:spcPts val="600"/>
              </a:spcAft>
              <a:buFont typeface="Arial" panose="020B0604020202020204" pitchFamily="34" charset="0"/>
              <a:buChar char="•"/>
              <a:defRPr sz="1800" b="1" kern="1200">
                <a:solidFill>
                  <a:srgbClr val="1F145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r>
              <a:rPr lang="en-IE" sz="2000" dirty="0"/>
              <a:t>Identify </a:t>
            </a:r>
            <a:r>
              <a:rPr lang="en-IE" sz="2000" dirty="0" smtClean="0"/>
              <a:t>headline and detailed </a:t>
            </a:r>
            <a:r>
              <a:rPr lang="en-IE" sz="2000" dirty="0"/>
              <a:t>sectoral </a:t>
            </a:r>
            <a:r>
              <a:rPr lang="en-IE" sz="2000" dirty="0" smtClean="0"/>
              <a:t>issues</a:t>
            </a:r>
            <a:endParaRPr lang="en-IE" sz="2000" dirty="0"/>
          </a:p>
          <a:p>
            <a:pPr fontAlgn="auto"/>
            <a:r>
              <a:rPr lang="en-IE" sz="2000" dirty="0" smtClean="0"/>
              <a:t>Set out business domestic / EU positions</a:t>
            </a:r>
          </a:p>
          <a:p>
            <a:pPr fontAlgn="auto"/>
            <a:r>
              <a:rPr lang="en-IE" sz="2000" dirty="0" smtClean="0"/>
              <a:t>Comprehensive engagement plan:</a:t>
            </a:r>
          </a:p>
          <a:p>
            <a:pPr lvl="1" fontAlgn="auto"/>
            <a:r>
              <a:rPr lang="en-IE" sz="2000" dirty="0" smtClean="0"/>
              <a:t>Government, opposition, agencies</a:t>
            </a:r>
          </a:p>
          <a:p>
            <a:pPr lvl="1" fontAlgn="auto"/>
            <a:r>
              <a:rPr lang="en-IE" sz="2000" dirty="0" smtClean="0"/>
              <a:t>UK Government, UK Embassy, NI Assembly</a:t>
            </a:r>
          </a:p>
          <a:p>
            <a:pPr lvl="1" fontAlgn="auto"/>
            <a:r>
              <a:rPr lang="en-IE" sz="2000" dirty="0" smtClean="0"/>
              <a:t>EU Council, Commission, Parliament</a:t>
            </a:r>
          </a:p>
          <a:p>
            <a:pPr lvl="1" fontAlgn="auto"/>
            <a:r>
              <a:rPr lang="en-IE" sz="2000" dirty="0" smtClean="0"/>
              <a:t>EU Member States</a:t>
            </a:r>
          </a:p>
          <a:p>
            <a:pPr lvl="1" fontAlgn="auto"/>
            <a:r>
              <a:rPr lang="en-IE" sz="2000" dirty="0" smtClean="0"/>
              <a:t>European business</a:t>
            </a:r>
          </a:p>
          <a:p>
            <a:pPr fontAlgn="auto"/>
            <a:endParaRPr lang="en-IE" sz="2000" dirty="0" smtClean="0"/>
          </a:p>
          <a:p>
            <a:pPr fontAlgn="auto"/>
            <a:endParaRPr lang="en-IE" sz="2000" dirty="0" smtClean="0"/>
          </a:p>
          <a:p>
            <a:pPr fontAlgn="auto"/>
            <a:endParaRPr lang="en-IE" sz="2000" b="0" dirty="0"/>
          </a:p>
        </p:txBody>
      </p:sp>
    </p:spTree>
    <p:extLst>
      <p:ext uri="{BB962C8B-B14F-4D97-AF65-F5344CB8AC3E}">
        <p14:creationId xmlns:p14="http://schemas.microsoft.com/office/powerpoint/2010/main" val="16752776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510228"/>
            <a:ext cx="7416824" cy="1512168"/>
          </a:xfrm>
        </p:spPr>
        <p:txBody>
          <a:bodyPr/>
          <a:lstStyle/>
          <a:p>
            <a:r>
              <a:rPr lang="en-GB" dirty="0" smtClean="0"/>
              <a:t>Brexit Toolkit for Business </a:t>
            </a:r>
            <a:r>
              <a:rPr lang="en-GB" sz="2800" dirty="0" smtClean="0"/>
              <a:t>www.ibec.ie</a:t>
            </a:r>
            <a:endParaRPr lang="en-IE" sz="28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2027238"/>
            <a:ext cx="5551067" cy="370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85886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descr="Ibec Pres Bare Slides v17.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a:grpSpLocks/>
          </p:cNvGrpSpPr>
          <p:nvPr/>
        </p:nvGrpSpPr>
        <p:grpSpPr bwMode="auto">
          <a:xfrm>
            <a:off x="3053060" y="1265157"/>
            <a:ext cx="2344487" cy="4162578"/>
            <a:chOff x="2342369" y="919544"/>
            <a:chExt cx="1735514" cy="2493412"/>
          </a:xfrm>
        </p:grpSpPr>
        <p:pic>
          <p:nvPicPr>
            <p:cNvPr id="11270" name="Picture 10" descr="tickets 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42369" y="919544"/>
              <a:ext cx="1735514" cy="185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Box 15"/>
            <p:cNvSpPr txBox="1">
              <a:spLocks noChangeArrowheads="1"/>
            </p:cNvSpPr>
            <p:nvPr/>
          </p:nvSpPr>
          <p:spPr bwMode="auto">
            <a:xfrm>
              <a:off x="2703098" y="3025799"/>
              <a:ext cx="1154992" cy="387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ヒラギノ角ゴ Pro W3" pitchFamily="-127"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ヒラギノ角ゴ Pro W3" pitchFamily="-127"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pitchFamily="-127"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27"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27"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9pPr>
            </a:lstStyle>
            <a:p>
              <a:pPr defTabSz="457200" eaLnBrk="1" fontAlgn="base" hangingPunct="1">
                <a:lnSpc>
                  <a:spcPct val="90000"/>
                </a:lnSpc>
                <a:spcBef>
                  <a:spcPct val="0"/>
                </a:spcBef>
                <a:spcAft>
                  <a:spcPct val="0"/>
                </a:spcAft>
                <a:buFontTx/>
                <a:buNone/>
              </a:pPr>
              <a:r>
                <a:rPr lang="en-GB" altLang="en-US" sz="2000" baseline="30000" smtClean="0">
                  <a:solidFill>
                    <a:srgbClr val="FFFFFF"/>
                  </a:solidFill>
                  <a:latin typeface="Helvetica Light" pitchFamily="-127" charset="0"/>
                </a:rPr>
                <a:t>Ireland’s International Reputation</a:t>
              </a:r>
            </a:p>
          </p:txBody>
        </p:sp>
      </p:grpSp>
      <p:sp>
        <p:nvSpPr>
          <p:cNvPr id="10" name="TextBox 9"/>
          <p:cNvSpPr txBox="1"/>
          <p:nvPr/>
        </p:nvSpPr>
        <p:spPr>
          <a:xfrm>
            <a:off x="251520" y="6461597"/>
            <a:ext cx="3816424" cy="230832"/>
          </a:xfrm>
          <a:prstGeom prst="rect">
            <a:avLst/>
          </a:prstGeom>
          <a:solidFill>
            <a:srgbClr val="00AD83"/>
          </a:solidFill>
        </p:spPr>
        <p:txBody>
          <a:bodyPr wrap="square" rtlCol="0">
            <a:spAutoFit/>
          </a:bodyPr>
          <a:lstStyle/>
          <a:p>
            <a:pPr>
              <a:lnSpc>
                <a:spcPct val="90000"/>
              </a:lnSpc>
            </a:pPr>
            <a:r>
              <a:rPr lang="en-IE" sz="1000" dirty="0">
                <a:solidFill>
                  <a:schemeClr val="bg1"/>
                </a:solidFill>
              </a:rPr>
              <a:t>Key aspects of the Irish Labour Market - challenges and opportunities </a:t>
            </a:r>
          </a:p>
        </p:txBody>
      </p:sp>
    </p:spTree>
    <p:extLst>
      <p:ext uri="{BB962C8B-B14F-4D97-AF65-F5344CB8AC3E}">
        <p14:creationId xmlns:p14="http://schemas.microsoft.com/office/powerpoint/2010/main" val="24638693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7344816" cy="1833756"/>
          </a:xfrm>
        </p:spPr>
        <p:txBody>
          <a:bodyPr/>
          <a:lstStyle/>
          <a:p>
            <a:r>
              <a:rPr lang="en-GB" dirty="0" smtClean="0"/>
              <a:t>The substance </a:t>
            </a:r>
            <a:r>
              <a:rPr lang="en-GB" sz="4800" dirty="0" smtClean="0"/>
              <a:t>behind</a:t>
            </a:r>
            <a:r>
              <a:rPr lang="en-GB" dirty="0" smtClean="0"/>
              <a:t> Ireland’s success</a:t>
            </a:r>
            <a:endParaRPr lang="en-IE" dirty="0"/>
          </a:p>
        </p:txBody>
      </p:sp>
      <p:sp>
        <p:nvSpPr>
          <p:cNvPr id="3" name="Content Placeholder 2"/>
          <p:cNvSpPr>
            <a:spLocks noGrp="1"/>
          </p:cNvSpPr>
          <p:nvPr>
            <p:ph idx="1"/>
          </p:nvPr>
        </p:nvSpPr>
        <p:spPr>
          <a:xfrm>
            <a:off x="827584" y="1772816"/>
            <a:ext cx="6984776" cy="4464495"/>
          </a:xfrm>
        </p:spPr>
        <p:txBody>
          <a:bodyPr>
            <a:normAutofit fontScale="92500" lnSpcReduction="10000"/>
          </a:bodyPr>
          <a:lstStyle/>
          <a:p>
            <a:pPr marL="0" indent="0" fontAlgn="auto">
              <a:lnSpc>
                <a:spcPct val="115000"/>
              </a:lnSpc>
              <a:spcAft>
                <a:spcPts val="0"/>
              </a:spcAft>
              <a:buNone/>
            </a:pPr>
            <a:r>
              <a:rPr lang="en-GB" dirty="0">
                <a:latin typeface="Calibri"/>
                <a:ea typeface="Calibri"/>
                <a:cs typeface="Arial"/>
              </a:rPr>
              <a:t> </a:t>
            </a:r>
            <a:endParaRPr lang="en-IE" sz="1600" dirty="0">
              <a:latin typeface="Arial"/>
              <a:ea typeface="Calibri"/>
              <a:cs typeface="Times New Roman"/>
            </a:endParaRPr>
          </a:p>
          <a:p>
            <a:pPr lvl="0">
              <a:lnSpc>
                <a:spcPct val="115000"/>
              </a:lnSpc>
              <a:spcAft>
                <a:spcPts val="1000"/>
              </a:spcAft>
              <a:buFont typeface="Wingdings"/>
              <a:buChar char=""/>
            </a:pPr>
            <a:r>
              <a:rPr lang="en-IE" dirty="0">
                <a:latin typeface="Calibri"/>
                <a:cs typeface="Arial"/>
              </a:rPr>
              <a:t>Through EU membership and the embracing of globalisation, Ireland has been catapulted from a small island nation with low economic activity, to a highly competitive country with some of the world’s highest living standards. Ireland’s support of the Europe Single Market and the internationalisation of business have been transformative for the Irish business community.</a:t>
            </a:r>
            <a:endParaRPr lang="en-IE" dirty="0"/>
          </a:p>
          <a:p>
            <a:pPr marL="114300" indent="0">
              <a:lnSpc>
                <a:spcPct val="115000"/>
              </a:lnSpc>
              <a:spcAft>
                <a:spcPts val="0"/>
              </a:spcAft>
              <a:buNone/>
            </a:pPr>
            <a:r>
              <a:rPr lang="en-IE" dirty="0">
                <a:latin typeface="Calibri"/>
                <a:ea typeface="Calibri"/>
                <a:cs typeface="Arial"/>
              </a:rPr>
              <a:t> </a:t>
            </a:r>
            <a:endParaRPr lang="en-IE" sz="1600" dirty="0">
              <a:latin typeface="Arial"/>
              <a:ea typeface="Calibri"/>
              <a:cs typeface="Times New Roman"/>
            </a:endParaRPr>
          </a:p>
          <a:p>
            <a:pPr lvl="0">
              <a:lnSpc>
                <a:spcPct val="115000"/>
              </a:lnSpc>
              <a:spcAft>
                <a:spcPts val="0"/>
              </a:spcAft>
              <a:buFont typeface="Wingdings"/>
              <a:buChar char=""/>
            </a:pPr>
            <a:r>
              <a:rPr lang="en-IE" dirty="0">
                <a:latin typeface="Calibri"/>
                <a:ea typeface="Calibri"/>
                <a:cs typeface="Arial"/>
              </a:rPr>
              <a:t>The OECD Base Erosion Profit Shifting (BEPS)corporate taxation process has been a crucial advantage for Ireland. </a:t>
            </a:r>
            <a:endParaRPr lang="en-IE" dirty="0" smtClean="0">
              <a:latin typeface="Calibri"/>
              <a:ea typeface="Calibri"/>
              <a:cs typeface="Arial"/>
            </a:endParaRPr>
          </a:p>
          <a:p>
            <a:pPr marL="0" lvl="0" indent="0">
              <a:lnSpc>
                <a:spcPct val="115000"/>
              </a:lnSpc>
              <a:spcAft>
                <a:spcPts val="0"/>
              </a:spcAft>
              <a:buNone/>
            </a:pPr>
            <a:r>
              <a:rPr lang="en-IE" dirty="0">
                <a:latin typeface="Calibri"/>
                <a:ea typeface="Calibri"/>
                <a:cs typeface="Arial"/>
              </a:rPr>
              <a:t> </a:t>
            </a:r>
            <a:endParaRPr lang="en-IE" sz="1600" dirty="0">
              <a:latin typeface="Arial"/>
              <a:ea typeface="Calibri"/>
              <a:cs typeface="Times New Roman"/>
            </a:endParaRPr>
          </a:p>
          <a:p>
            <a:pPr lvl="0">
              <a:lnSpc>
                <a:spcPct val="115000"/>
              </a:lnSpc>
              <a:spcAft>
                <a:spcPts val="0"/>
              </a:spcAft>
              <a:buFont typeface="Wingdings"/>
              <a:buChar char=""/>
            </a:pPr>
            <a:r>
              <a:rPr lang="en-IE" dirty="0">
                <a:latin typeface="Calibri"/>
                <a:ea typeface="Calibri"/>
                <a:cs typeface="Arial"/>
              </a:rPr>
              <a:t>Underpinning the business model is a 12.5% corporate tax rate, the second lowest in the EU but applied to a wide base. It is part of a multifaceted package of measures that are attractive to globalised </a:t>
            </a:r>
            <a:r>
              <a:rPr lang="en-IE" dirty="0" smtClean="0">
                <a:latin typeface="Calibri"/>
                <a:ea typeface="Calibri"/>
                <a:cs typeface="Arial"/>
              </a:rPr>
              <a:t>businesses</a:t>
            </a:r>
            <a:endParaRPr lang="en-IE" sz="1600" dirty="0">
              <a:latin typeface="Arial"/>
              <a:ea typeface="Calibri"/>
              <a:cs typeface="Times New Roman"/>
            </a:endParaRPr>
          </a:p>
        </p:txBody>
      </p:sp>
    </p:spTree>
    <p:extLst>
      <p:ext uri="{BB962C8B-B14F-4D97-AF65-F5344CB8AC3E}">
        <p14:creationId xmlns:p14="http://schemas.microsoft.com/office/powerpoint/2010/main" val="9067827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332656"/>
            <a:ext cx="8064896" cy="1512168"/>
          </a:xfrm>
        </p:spPr>
        <p:txBody>
          <a:bodyPr/>
          <a:lstStyle/>
          <a:p>
            <a:r>
              <a:rPr lang="en-IE" dirty="0"/>
              <a:t>The substance behind Ireland’s success</a:t>
            </a:r>
          </a:p>
        </p:txBody>
      </p:sp>
      <p:sp>
        <p:nvSpPr>
          <p:cNvPr id="3" name="Content Placeholder 2"/>
          <p:cNvSpPr>
            <a:spLocks noGrp="1"/>
          </p:cNvSpPr>
          <p:nvPr>
            <p:ph idx="1"/>
          </p:nvPr>
        </p:nvSpPr>
        <p:spPr>
          <a:xfrm>
            <a:off x="827584" y="1844824"/>
            <a:ext cx="6984776" cy="4824536"/>
          </a:xfrm>
        </p:spPr>
        <p:txBody>
          <a:bodyPr/>
          <a:lstStyle/>
          <a:p>
            <a:r>
              <a:rPr lang="en-GB" dirty="0" smtClean="0"/>
              <a:t>Population of 4.6m</a:t>
            </a:r>
          </a:p>
          <a:p>
            <a:endParaRPr lang="en-GB" dirty="0"/>
          </a:p>
          <a:p>
            <a:r>
              <a:rPr lang="en-IE" dirty="0"/>
              <a:t>Fastest growing population in Europe with the island expected to reach 10 million people by 2050 with more than half the population under the age of </a:t>
            </a:r>
            <a:r>
              <a:rPr lang="en-IE" dirty="0" smtClean="0"/>
              <a:t>35</a:t>
            </a:r>
            <a:endParaRPr lang="en-GB" dirty="0" smtClean="0"/>
          </a:p>
          <a:p>
            <a:endParaRPr lang="en-GB" dirty="0" smtClean="0"/>
          </a:p>
          <a:p>
            <a:r>
              <a:rPr lang="en-IE" dirty="0" smtClean="0"/>
              <a:t>Youngest </a:t>
            </a:r>
            <a:r>
              <a:rPr lang="en-IE" dirty="0"/>
              <a:t>and most highly educated workforces in the world according to the </a:t>
            </a:r>
            <a:r>
              <a:rPr lang="en-IE" dirty="0" smtClean="0"/>
              <a:t>OECD</a:t>
            </a:r>
          </a:p>
          <a:p>
            <a:endParaRPr lang="en-IE" dirty="0" smtClean="0"/>
          </a:p>
          <a:p>
            <a:r>
              <a:rPr lang="en-IE" dirty="0" smtClean="0"/>
              <a:t>Over </a:t>
            </a:r>
            <a:r>
              <a:rPr lang="en-IE" dirty="0"/>
              <a:t>half of 25-34 year olds have a third level </a:t>
            </a:r>
            <a:r>
              <a:rPr lang="en-IE" dirty="0" smtClean="0"/>
              <a:t>qualification</a:t>
            </a:r>
          </a:p>
          <a:p>
            <a:endParaRPr lang="en-IE" dirty="0" smtClean="0"/>
          </a:p>
          <a:p>
            <a:endParaRPr lang="en-IE" dirty="0"/>
          </a:p>
        </p:txBody>
      </p:sp>
    </p:spTree>
    <p:extLst>
      <p:ext uri="{BB962C8B-B14F-4D97-AF65-F5344CB8AC3E}">
        <p14:creationId xmlns:p14="http://schemas.microsoft.com/office/powerpoint/2010/main" val="20667856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6984776" cy="1152128"/>
          </a:xfrm>
        </p:spPr>
        <p:txBody>
          <a:bodyPr/>
          <a:lstStyle/>
          <a:p>
            <a:r>
              <a:rPr lang="en-GB" dirty="0" smtClean="0"/>
              <a:t>Key Messages</a:t>
            </a:r>
            <a:endParaRPr lang="en-IE" dirty="0"/>
          </a:p>
        </p:txBody>
      </p:sp>
      <p:sp>
        <p:nvSpPr>
          <p:cNvPr id="3" name="Content Placeholder 2"/>
          <p:cNvSpPr>
            <a:spLocks noGrp="1"/>
          </p:cNvSpPr>
          <p:nvPr>
            <p:ph idx="1"/>
          </p:nvPr>
        </p:nvSpPr>
        <p:spPr>
          <a:xfrm>
            <a:off x="467544" y="1484784"/>
            <a:ext cx="8136904" cy="4752528"/>
          </a:xfrm>
        </p:spPr>
        <p:txBody>
          <a:bodyPr>
            <a:normAutofit/>
          </a:bodyPr>
          <a:lstStyle/>
          <a:p>
            <a:r>
              <a:rPr lang="en-IE" dirty="0"/>
              <a:t>Ireland is home to all of the top ten global technology companies and 18 of the world’s top 20 pharmaceutical </a:t>
            </a:r>
            <a:r>
              <a:rPr lang="en-IE" dirty="0" smtClean="0"/>
              <a:t>companies</a:t>
            </a:r>
          </a:p>
          <a:p>
            <a:endParaRPr lang="en-IE" dirty="0" smtClean="0"/>
          </a:p>
          <a:p>
            <a:r>
              <a:rPr lang="en-IE" dirty="0"/>
              <a:t>Six of the world’s top selling pharmaceutical products are produced in </a:t>
            </a:r>
            <a:r>
              <a:rPr lang="en-IE" dirty="0" smtClean="0"/>
              <a:t>Ireland</a:t>
            </a:r>
          </a:p>
          <a:p>
            <a:endParaRPr lang="en-IE" dirty="0" smtClean="0"/>
          </a:p>
          <a:p>
            <a:r>
              <a:rPr lang="en-IE" dirty="0" smtClean="0"/>
              <a:t>Ireland’s </a:t>
            </a:r>
            <a:r>
              <a:rPr lang="en-IE" dirty="0"/>
              <a:t>food and drink sector is the largest net exporter of dairy ingredients, beef, and lamb in </a:t>
            </a:r>
            <a:r>
              <a:rPr lang="en-IE" dirty="0" smtClean="0"/>
              <a:t>Europe</a:t>
            </a:r>
          </a:p>
          <a:p>
            <a:endParaRPr lang="en-IE" dirty="0" smtClean="0"/>
          </a:p>
          <a:p>
            <a:r>
              <a:rPr lang="en-IE" dirty="0"/>
              <a:t>Ireland manages half of the worlds' leased </a:t>
            </a:r>
            <a:r>
              <a:rPr lang="en-IE" dirty="0" smtClean="0"/>
              <a:t>aircraft</a:t>
            </a:r>
          </a:p>
          <a:p>
            <a:endParaRPr lang="en-IE" dirty="0" smtClean="0"/>
          </a:p>
          <a:p>
            <a:r>
              <a:rPr lang="en-IE" dirty="0"/>
              <a:t>Half of hospital ventilators worldwide are manufactured in </a:t>
            </a:r>
            <a:r>
              <a:rPr lang="en-IE" dirty="0" smtClean="0"/>
              <a:t>Ireland</a:t>
            </a:r>
          </a:p>
          <a:p>
            <a:pPr marL="0" indent="0">
              <a:buNone/>
            </a:pPr>
            <a:endParaRPr lang="en-IE" dirty="0"/>
          </a:p>
        </p:txBody>
      </p:sp>
    </p:spTree>
    <p:extLst>
      <p:ext uri="{BB962C8B-B14F-4D97-AF65-F5344CB8AC3E}">
        <p14:creationId xmlns:p14="http://schemas.microsoft.com/office/powerpoint/2010/main" val="6717552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766277"/>
            <a:ext cx="7844036" cy="518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43608" y="404664"/>
            <a:ext cx="5472608" cy="646331"/>
          </a:xfrm>
          <a:prstGeom prst="rect">
            <a:avLst/>
          </a:prstGeom>
          <a:noFill/>
        </p:spPr>
        <p:txBody>
          <a:bodyPr wrap="square" rtlCol="0">
            <a:spAutoFit/>
          </a:bodyPr>
          <a:lstStyle/>
          <a:p>
            <a:r>
              <a:rPr lang="en-GB" dirty="0" smtClean="0">
                <a:hlinkClick r:id="rId3"/>
              </a:rPr>
              <a:t>www.politico.eu</a:t>
            </a:r>
            <a:endParaRPr lang="en-GB" dirty="0" smtClean="0"/>
          </a:p>
          <a:p>
            <a:endParaRPr lang="en-IE" dirty="0"/>
          </a:p>
        </p:txBody>
      </p:sp>
    </p:spTree>
    <p:extLst>
      <p:ext uri="{BB962C8B-B14F-4D97-AF65-F5344CB8AC3E}">
        <p14:creationId xmlns:p14="http://schemas.microsoft.com/office/powerpoint/2010/main" val="13496545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descr="Ibec Pres Bare Slides v17.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TextBox 16"/>
          <p:cNvSpPr txBox="1">
            <a:spLocks noChangeArrowheads="1"/>
          </p:cNvSpPr>
          <p:nvPr/>
        </p:nvSpPr>
        <p:spPr bwMode="auto">
          <a:xfrm>
            <a:off x="3131840" y="5085184"/>
            <a:ext cx="1755388"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ヒラギノ角ゴ Pro W3" pitchFamily="-127"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ヒラギノ角ゴ Pro W3" pitchFamily="-127"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pitchFamily="-127"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27"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27"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9pPr>
          </a:lstStyle>
          <a:p>
            <a:pPr defTabSz="457200" eaLnBrk="1" fontAlgn="base" hangingPunct="1">
              <a:lnSpc>
                <a:spcPct val="90000"/>
              </a:lnSpc>
              <a:spcBef>
                <a:spcPct val="0"/>
              </a:spcBef>
              <a:spcAft>
                <a:spcPct val="0"/>
              </a:spcAft>
              <a:buFontTx/>
              <a:buNone/>
            </a:pPr>
            <a:r>
              <a:rPr lang="en-GB" altLang="en-US" sz="2000" baseline="30000" dirty="0" smtClean="0">
                <a:solidFill>
                  <a:srgbClr val="FFFFFF"/>
                </a:solidFill>
                <a:latin typeface="Helvetica Light" pitchFamily="-127" charset="0"/>
              </a:rPr>
              <a:t>Investment &amp; Infrastructure</a:t>
            </a:r>
          </a:p>
        </p:txBody>
      </p:sp>
      <p:pic>
        <p:nvPicPr>
          <p:cNvPr id="11268"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4794" y="1557791"/>
            <a:ext cx="2146300" cy="319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51520" y="6461597"/>
            <a:ext cx="3816424" cy="230832"/>
          </a:xfrm>
          <a:prstGeom prst="rect">
            <a:avLst/>
          </a:prstGeom>
          <a:solidFill>
            <a:srgbClr val="00AD83"/>
          </a:solidFill>
        </p:spPr>
        <p:txBody>
          <a:bodyPr wrap="square" rtlCol="0">
            <a:spAutoFit/>
          </a:bodyPr>
          <a:lstStyle/>
          <a:p>
            <a:pPr>
              <a:lnSpc>
                <a:spcPct val="90000"/>
              </a:lnSpc>
            </a:pPr>
            <a:r>
              <a:rPr lang="en-IE" sz="1000" dirty="0">
                <a:solidFill>
                  <a:schemeClr val="bg1"/>
                </a:solidFill>
              </a:rPr>
              <a:t>Key aspects of the Irish Labour Market - challenges and opportunities </a:t>
            </a:r>
          </a:p>
        </p:txBody>
      </p:sp>
    </p:spTree>
    <p:extLst>
      <p:ext uri="{BB962C8B-B14F-4D97-AF65-F5344CB8AC3E}">
        <p14:creationId xmlns:p14="http://schemas.microsoft.com/office/powerpoint/2010/main" val="12980219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DECK THE HALLS_Layout 1.pdf"/>
          <p:cNvPicPr preferRelativeResize="0">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0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4"/>
          <p:cNvSpPr txBox="1">
            <a:spLocks noChangeArrowheads="1"/>
          </p:cNvSpPr>
          <p:nvPr/>
        </p:nvSpPr>
        <p:spPr bwMode="auto">
          <a:xfrm>
            <a:off x="381000" y="323552"/>
            <a:ext cx="3048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lnSpc>
                <a:spcPts val="3200"/>
              </a:lnSpc>
              <a:spcBef>
                <a:spcPct val="0"/>
              </a:spcBef>
              <a:buFontTx/>
              <a:buNone/>
            </a:pPr>
            <a:r>
              <a:rPr lang="ga-IE" altLang="ga-IE">
                <a:solidFill>
                  <a:schemeClr val="bg1"/>
                </a:solidFill>
                <a:latin typeface="Arial" pitchFamily="34" charset="0"/>
              </a:rPr>
              <a:t>Acting as our members voice in a</a:t>
            </a:r>
            <a:r>
              <a:rPr lang="en-US" altLang="ga-IE">
                <a:solidFill>
                  <a:schemeClr val="bg1"/>
                </a:solidFill>
                <a:latin typeface="Arial" pitchFamily="34" charset="0"/>
              </a:rPr>
              <a:t>ddressing </a:t>
            </a:r>
          </a:p>
          <a:p>
            <a:pPr eaLnBrk="1" hangingPunct="1">
              <a:lnSpc>
                <a:spcPts val="3200"/>
              </a:lnSpc>
              <a:spcBef>
                <a:spcPct val="0"/>
              </a:spcBef>
              <a:buFontTx/>
              <a:buNone/>
            </a:pPr>
            <a:r>
              <a:rPr lang="en-US" altLang="ga-IE">
                <a:solidFill>
                  <a:schemeClr val="bg1"/>
                </a:solidFill>
                <a:latin typeface="Arial" pitchFamily="34" charset="0"/>
              </a:rPr>
              <a:t>key business </a:t>
            </a:r>
          </a:p>
          <a:p>
            <a:pPr eaLnBrk="1" hangingPunct="1">
              <a:lnSpc>
                <a:spcPts val="3200"/>
              </a:lnSpc>
              <a:spcBef>
                <a:spcPct val="0"/>
              </a:spcBef>
              <a:buFontTx/>
              <a:buNone/>
            </a:pPr>
            <a:r>
              <a:rPr lang="en-US" altLang="ga-IE">
                <a:solidFill>
                  <a:schemeClr val="bg1"/>
                </a:solidFill>
                <a:latin typeface="Arial" pitchFamily="34" charset="0"/>
              </a:rPr>
              <a:t>and policy </a:t>
            </a:r>
          </a:p>
          <a:p>
            <a:pPr eaLnBrk="1" hangingPunct="1">
              <a:lnSpc>
                <a:spcPts val="3200"/>
              </a:lnSpc>
              <a:spcBef>
                <a:spcPct val="0"/>
              </a:spcBef>
              <a:buFontTx/>
              <a:buNone/>
            </a:pPr>
            <a:r>
              <a:rPr lang="en-US" altLang="ga-IE">
                <a:solidFill>
                  <a:schemeClr val="bg1"/>
                </a:solidFill>
                <a:latin typeface="Arial" pitchFamily="34" charset="0"/>
              </a:rPr>
              <a:t>issues</a:t>
            </a:r>
          </a:p>
        </p:txBody>
      </p:sp>
    </p:spTree>
    <p:extLst>
      <p:ext uri="{BB962C8B-B14F-4D97-AF65-F5344CB8AC3E}">
        <p14:creationId xmlns:p14="http://schemas.microsoft.com/office/powerpoint/2010/main" val="14910091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206" y="-33033"/>
            <a:ext cx="8625701" cy="1512168"/>
          </a:xfrm>
        </p:spPr>
        <p:txBody>
          <a:bodyPr/>
          <a:lstStyle/>
          <a:p>
            <a:r>
              <a:rPr lang="en-IE" sz="3200" dirty="0" smtClean="0"/>
              <a:t>Unemployment has fallen rapidly </a:t>
            </a:r>
          </a:p>
        </p:txBody>
      </p:sp>
      <p:sp>
        <p:nvSpPr>
          <p:cNvPr id="3" name="Rectangle 2"/>
          <p:cNvSpPr/>
          <p:nvPr/>
        </p:nvSpPr>
        <p:spPr>
          <a:xfrm>
            <a:off x="5988838" y="1628800"/>
            <a:ext cx="2937069" cy="3693319"/>
          </a:xfrm>
          <a:prstGeom prst="rect">
            <a:avLst/>
          </a:prstGeom>
        </p:spPr>
        <p:txBody>
          <a:bodyPr wrap="square">
            <a:spAutoFit/>
          </a:bodyPr>
          <a:lstStyle/>
          <a:p>
            <a:pPr marL="285750" indent="-285750">
              <a:buFont typeface="Arial" panose="020B0604020202020204" pitchFamily="34" charset="0"/>
              <a:buChar char="•"/>
            </a:pPr>
            <a:r>
              <a:rPr lang="en-IE" dirty="0">
                <a:solidFill>
                  <a:prstClr val="black"/>
                </a:solidFill>
                <a:ea typeface="Calibri"/>
                <a:cs typeface="Times New Roman"/>
              </a:rPr>
              <a:t>Unemployment now down to 6.6%. </a:t>
            </a:r>
          </a:p>
          <a:p>
            <a:pPr marL="285750" indent="-285750">
              <a:buFont typeface="Arial" panose="020B0604020202020204" pitchFamily="34" charset="0"/>
              <a:buChar char="•"/>
            </a:pPr>
            <a:endParaRPr lang="en-IE" dirty="0">
              <a:solidFill>
                <a:prstClr val="black"/>
              </a:solidFill>
              <a:ea typeface="Calibri"/>
              <a:cs typeface="Times New Roman"/>
            </a:endParaRPr>
          </a:p>
          <a:p>
            <a:pPr marL="285750" indent="-285750">
              <a:buFont typeface="Arial" panose="020B0604020202020204" pitchFamily="34" charset="0"/>
              <a:buChar char="•"/>
            </a:pPr>
            <a:r>
              <a:rPr lang="en-IE" dirty="0">
                <a:solidFill>
                  <a:prstClr val="black"/>
                </a:solidFill>
                <a:ea typeface="Calibri"/>
                <a:cs typeface="Times New Roman"/>
              </a:rPr>
              <a:t>Crucially short-term unemployment now below its pre-crisis peak</a:t>
            </a:r>
          </a:p>
          <a:p>
            <a:pPr marL="285750" indent="-285750">
              <a:buFont typeface="Arial" panose="020B0604020202020204" pitchFamily="34" charset="0"/>
              <a:buChar char="•"/>
            </a:pPr>
            <a:endParaRPr lang="en-IE" dirty="0">
              <a:solidFill>
                <a:prstClr val="black"/>
              </a:solidFill>
              <a:ea typeface="Calibri"/>
              <a:cs typeface="Times New Roman"/>
            </a:endParaRPr>
          </a:p>
          <a:p>
            <a:pPr marL="285750" indent="-285750">
              <a:buFont typeface="Arial" panose="020B0604020202020204" pitchFamily="34" charset="0"/>
              <a:buChar char="•"/>
            </a:pPr>
            <a:r>
              <a:rPr lang="en-IE" dirty="0">
                <a:solidFill>
                  <a:prstClr val="black"/>
                </a:solidFill>
                <a:ea typeface="Calibri"/>
                <a:cs typeface="Times New Roman"/>
              </a:rPr>
              <a:t>Total employment will return to 2006 levels by the end of 2017with employment growth approaching 2.4% for the full year</a:t>
            </a:r>
            <a:endParaRPr lang="en-IE" dirty="0">
              <a:solidFill>
                <a:prstClr val="black"/>
              </a:solidFill>
            </a:endParaRPr>
          </a:p>
        </p:txBody>
      </p:sp>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3640110602"/>
              </p:ext>
            </p:extLst>
          </p:nvPr>
        </p:nvGraphicFramePr>
        <p:xfrm>
          <a:off x="179512" y="1217662"/>
          <a:ext cx="5809326" cy="4731617"/>
        </p:xfrm>
        <a:graphic>
          <a:graphicData uri="http://schemas.openxmlformats.org/presentationml/2006/ole">
            <mc:AlternateContent xmlns:mc="http://schemas.openxmlformats.org/markup-compatibility/2006">
              <mc:Choice xmlns:v="urn:schemas-microsoft-com:vml" Requires="v">
                <p:oleObj spid="_x0000_s2061" name="Macrobond document" r:id="rId3" imgW="9977818" imgH="5561682" progId="Mbnd.mbnd">
                  <p:embed/>
                </p:oleObj>
              </mc:Choice>
              <mc:Fallback>
                <p:oleObj name="Macrobond document" r:id="rId3" imgW="9977818" imgH="5561682" progId="Mbnd.mbnd">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217662"/>
                        <a:ext cx="5809326" cy="473161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832160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IE" dirty="0"/>
          </a:p>
        </p:txBody>
      </p:sp>
      <p:sp>
        <p:nvSpPr>
          <p:cNvPr id="3" name="Content Placeholder 2"/>
          <p:cNvSpPr>
            <a:spLocks noGrp="1"/>
          </p:cNvSpPr>
          <p:nvPr>
            <p:ph idx="1"/>
          </p:nvPr>
        </p:nvSpPr>
        <p:spPr/>
        <p:txBody>
          <a:bodyPr/>
          <a:lstStyle/>
          <a:p>
            <a:r>
              <a:rPr lang="en-GB" dirty="0" err="1" smtClean="0"/>
              <a:t>Ibec</a:t>
            </a:r>
            <a:endParaRPr lang="en-GB" dirty="0" smtClean="0"/>
          </a:p>
          <a:p>
            <a:endParaRPr lang="en-GB" dirty="0" smtClean="0"/>
          </a:p>
          <a:p>
            <a:r>
              <a:rPr lang="en-GB" dirty="0" smtClean="0"/>
              <a:t>Policy issues for Irish business 2017</a:t>
            </a:r>
          </a:p>
          <a:p>
            <a:pPr lvl="1"/>
            <a:r>
              <a:rPr lang="en-GB" dirty="0" smtClean="0"/>
              <a:t>Brexit</a:t>
            </a:r>
          </a:p>
          <a:p>
            <a:pPr lvl="1"/>
            <a:r>
              <a:rPr lang="en-GB" dirty="0" smtClean="0"/>
              <a:t>International Reputation</a:t>
            </a:r>
          </a:p>
          <a:p>
            <a:pPr lvl="1"/>
            <a:r>
              <a:rPr lang="en-GB" dirty="0" smtClean="0"/>
              <a:t>Investment &amp; Infrastructure</a:t>
            </a:r>
          </a:p>
          <a:p>
            <a:pPr lvl="1"/>
            <a:endParaRPr lang="en-GB" dirty="0" smtClean="0"/>
          </a:p>
          <a:p>
            <a:r>
              <a:rPr lang="en-GB" dirty="0" smtClean="0"/>
              <a:t>The Irish Labour Market</a:t>
            </a:r>
          </a:p>
          <a:p>
            <a:pPr lvl="1"/>
            <a:endParaRPr lang="en-GB" dirty="0" smtClean="0"/>
          </a:p>
          <a:p>
            <a:endParaRPr lang="en-GB" dirty="0" smtClean="0"/>
          </a:p>
          <a:p>
            <a:endParaRPr lang="en-GB" dirty="0" smtClean="0"/>
          </a:p>
          <a:p>
            <a:endParaRPr lang="en-GB" dirty="0" smtClean="0"/>
          </a:p>
          <a:p>
            <a:endParaRPr lang="en-GB" dirty="0" smtClean="0"/>
          </a:p>
        </p:txBody>
      </p:sp>
    </p:spTree>
    <p:extLst>
      <p:ext uri="{BB962C8B-B14F-4D97-AF65-F5344CB8AC3E}">
        <p14:creationId xmlns:p14="http://schemas.microsoft.com/office/powerpoint/2010/main" val="32439726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6984776" cy="1512168"/>
          </a:xfrm>
        </p:spPr>
        <p:txBody>
          <a:bodyPr/>
          <a:lstStyle/>
          <a:p>
            <a:pPr>
              <a:lnSpc>
                <a:spcPct val="100000"/>
              </a:lnSpc>
            </a:pPr>
            <a:r>
              <a:rPr lang="en-IE" sz="3200" dirty="0" smtClean="0"/>
              <a:t>Employment strong in all but 6 sectors</a:t>
            </a:r>
            <a:endParaRPr lang="en-IE"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19492091"/>
              </p:ext>
            </p:extLst>
          </p:nvPr>
        </p:nvGraphicFramePr>
        <p:xfrm>
          <a:off x="395536" y="1268760"/>
          <a:ext cx="4968552" cy="5112568"/>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5144904" y="2492896"/>
            <a:ext cx="3816424" cy="2585323"/>
          </a:xfrm>
          <a:prstGeom prst="rect">
            <a:avLst/>
          </a:prstGeom>
        </p:spPr>
        <p:txBody>
          <a:bodyPr wrap="square">
            <a:spAutoFit/>
          </a:bodyPr>
          <a:lstStyle/>
          <a:p>
            <a:pPr marL="285750" indent="-285750">
              <a:buFont typeface="Arial" panose="020B0604020202020204" pitchFamily="34" charset="0"/>
              <a:buChar char="•"/>
            </a:pPr>
            <a:r>
              <a:rPr lang="en-IE" dirty="0">
                <a:solidFill>
                  <a:prstClr val="black"/>
                </a:solidFill>
                <a:ea typeface="Calibri"/>
                <a:cs typeface="Times New Roman"/>
              </a:rPr>
              <a:t>As it stands all but 6 sectors of the economy have returned to their 2007 peaks in terms of employment</a:t>
            </a:r>
          </a:p>
          <a:p>
            <a:pPr marL="285750" indent="-285750">
              <a:buFont typeface="Arial" panose="020B0604020202020204" pitchFamily="34" charset="0"/>
              <a:buChar char="•"/>
            </a:pPr>
            <a:endParaRPr lang="en-IE" dirty="0">
              <a:solidFill>
                <a:prstClr val="black"/>
              </a:solidFill>
              <a:ea typeface="Calibri"/>
              <a:cs typeface="Times New Roman"/>
            </a:endParaRPr>
          </a:p>
          <a:p>
            <a:pPr marL="285750" indent="-285750">
              <a:buFont typeface="Arial" panose="020B0604020202020204" pitchFamily="34" charset="0"/>
              <a:buChar char="•"/>
            </a:pPr>
            <a:r>
              <a:rPr lang="en-IE" dirty="0">
                <a:solidFill>
                  <a:prstClr val="black"/>
                </a:solidFill>
                <a:ea typeface="Calibri"/>
                <a:cs typeface="Times New Roman"/>
              </a:rPr>
              <a:t>Only in retail </a:t>
            </a:r>
            <a:r>
              <a:rPr lang="en-IE" dirty="0" smtClean="0">
                <a:solidFill>
                  <a:prstClr val="black"/>
                </a:solidFill>
                <a:ea typeface="Calibri"/>
                <a:cs typeface="Times New Roman"/>
              </a:rPr>
              <a:t>industry and </a:t>
            </a:r>
            <a:r>
              <a:rPr lang="en-IE" dirty="0">
                <a:solidFill>
                  <a:prstClr val="black"/>
                </a:solidFill>
                <a:ea typeface="Calibri"/>
                <a:cs typeface="Times New Roman"/>
              </a:rPr>
              <a:t>most </a:t>
            </a:r>
            <a:r>
              <a:rPr lang="en-IE" dirty="0" smtClean="0">
                <a:solidFill>
                  <a:prstClr val="black"/>
                </a:solidFill>
                <a:ea typeface="Calibri"/>
                <a:cs typeface="Times New Roman"/>
              </a:rPr>
              <a:t>construction is </a:t>
            </a:r>
            <a:r>
              <a:rPr lang="en-IE" dirty="0">
                <a:solidFill>
                  <a:prstClr val="black"/>
                </a:solidFill>
                <a:ea typeface="Calibri"/>
                <a:cs typeface="Times New Roman"/>
              </a:rPr>
              <a:t>employment </a:t>
            </a:r>
            <a:r>
              <a:rPr lang="en-IE" dirty="0" smtClean="0">
                <a:solidFill>
                  <a:prstClr val="black"/>
                </a:solidFill>
                <a:ea typeface="Calibri"/>
                <a:cs typeface="Times New Roman"/>
              </a:rPr>
              <a:t>below </a:t>
            </a:r>
            <a:r>
              <a:rPr lang="en-IE" dirty="0">
                <a:solidFill>
                  <a:prstClr val="black"/>
                </a:solidFill>
                <a:ea typeface="Calibri"/>
                <a:cs typeface="Times New Roman"/>
              </a:rPr>
              <a:t>its pre-crisis peak</a:t>
            </a:r>
          </a:p>
          <a:p>
            <a:pPr marL="285750" indent="-285750">
              <a:buFont typeface="Arial" panose="020B0604020202020204" pitchFamily="34" charset="0"/>
              <a:buChar char="•"/>
            </a:pPr>
            <a:endParaRPr lang="en-IE" dirty="0">
              <a:solidFill>
                <a:prstClr val="black"/>
              </a:solidFill>
              <a:ea typeface="Calibri"/>
              <a:cs typeface="Times New Roman"/>
            </a:endParaRPr>
          </a:p>
        </p:txBody>
      </p:sp>
    </p:spTree>
    <p:extLst>
      <p:ext uri="{BB962C8B-B14F-4D97-AF65-F5344CB8AC3E}">
        <p14:creationId xmlns:p14="http://schemas.microsoft.com/office/powerpoint/2010/main" val="1512391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23528" y="1205906"/>
            <a:ext cx="582403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IE" altLang="en-US" sz="1050" dirty="0" smtClean="0">
                <a:solidFill>
                  <a:prstClr val="black"/>
                </a:solidFill>
                <a:ea typeface="Calibri" pitchFamily="34" charset="0"/>
                <a:cs typeface="Times New Roman" pitchFamily="18" charset="0"/>
              </a:rPr>
              <a:t>Number of Hours Worked at Minimum Wage to exit Poverty, excluding Social Assistance Benefits, 2013</a:t>
            </a:r>
            <a:endParaRPr lang="en-IE" altLang="en-US" sz="1050" dirty="0" smtClean="0">
              <a:solidFill>
                <a:prstClr val="black"/>
              </a:solidFill>
              <a:cs typeface="Arial" pitchFamily="34" charset="0"/>
            </a:endParaRPr>
          </a:p>
          <a:p>
            <a:pPr eaLnBrk="0" fontAlgn="base" hangingPunct="0">
              <a:spcBef>
                <a:spcPct val="0"/>
              </a:spcBef>
              <a:spcAft>
                <a:spcPct val="0"/>
              </a:spcAft>
            </a:pPr>
            <a:endParaRPr lang="en-IE" altLang="en-US" sz="1050" dirty="0" smtClean="0">
              <a:solidFill>
                <a:prstClr val="black"/>
              </a:solidFill>
              <a:cs typeface="Arial" pitchFamily="34" charset="0"/>
            </a:endParaRPr>
          </a:p>
        </p:txBody>
      </p:sp>
      <p:graphicFrame>
        <p:nvGraphicFramePr>
          <p:cNvPr id="3" name="Chart 2"/>
          <p:cNvGraphicFramePr/>
          <p:nvPr>
            <p:extLst>
              <p:ext uri="{D42A27DB-BD31-4B8C-83A1-F6EECF244321}">
                <p14:modId xmlns:p14="http://schemas.microsoft.com/office/powerpoint/2010/main" val="308725021"/>
              </p:ext>
            </p:extLst>
          </p:nvPr>
        </p:nvGraphicFramePr>
        <p:xfrm>
          <a:off x="33954" y="1412776"/>
          <a:ext cx="6266238" cy="4824536"/>
        </p:xfrm>
        <a:graphic>
          <a:graphicData uri="http://schemas.openxmlformats.org/drawingml/2006/chart">
            <c:chart xmlns:c="http://schemas.openxmlformats.org/drawingml/2006/chart" xmlns:r="http://schemas.openxmlformats.org/officeDocument/2006/relationships" r:id="rId2"/>
          </a:graphicData>
        </a:graphic>
      </p:graphicFrame>
      <p:sp>
        <p:nvSpPr>
          <p:cNvPr id="5" name="Inhaltsplatzhalter 3"/>
          <p:cNvSpPr txBox="1">
            <a:spLocks/>
          </p:cNvSpPr>
          <p:nvPr/>
        </p:nvSpPr>
        <p:spPr>
          <a:xfrm>
            <a:off x="6300192" y="836712"/>
            <a:ext cx="2699792" cy="4312665"/>
          </a:xfrm>
          <a:prstGeom prst="rect">
            <a:avLst/>
          </a:prstGeom>
        </p:spPr>
        <p:txBody>
          <a:bodyPr vert="horz" lIns="91440" tIns="45720" rIns="91440" bIns="45720" rtlCol="0">
            <a:noAutofit/>
          </a:bodyPr>
          <a:lstStyle>
            <a:lvl1pPr marL="342900" indent="-342900" algn="l" defTabSz="914400" rtl="0" eaLnBrk="1" latinLnBrk="0" hangingPunct="1">
              <a:lnSpc>
                <a:spcPts val="2400"/>
              </a:lnSpc>
              <a:spcBef>
                <a:spcPts val="0"/>
              </a:spcBef>
              <a:spcAft>
                <a:spcPts val="600"/>
              </a:spcAft>
              <a:buFont typeface="Arial" panose="020B0604020202020204" pitchFamily="34" charset="0"/>
              <a:buChar char="•"/>
              <a:defRPr sz="1800" b="1" kern="1200">
                <a:solidFill>
                  <a:srgbClr val="1F145D"/>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ts val="2400"/>
              </a:lnSpc>
              <a:spcBef>
                <a:spcPts val="0"/>
              </a:spcBef>
              <a:spcAft>
                <a:spcPts val="600"/>
              </a:spcAft>
              <a:buFont typeface="Arial" panose="020B0604020202020204" pitchFamily="34" charset="0"/>
              <a:buChar char="•"/>
              <a:defRPr sz="1800" b="1" kern="1200">
                <a:solidFill>
                  <a:srgbClr val="1F145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0"/>
              </a:spcBef>
              <a:spcAft>
                <a:spcPts val="600"/>
              </a:spcAft>
              <a:buFont typeface="Arial" panose="020B0604020202020204" pitchFamily="34" charset="0"/>
              <a:buChar char="•"/>
              <a:defRPr sz="1800" b="1" kern="1200">
                <a:solidFill>
                  <a:srgbClr val="1F145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0"/>
              </a:spcBef>
              <a:spcAft>
                <a:spcPts val="600"/>
              </a:spcAft>
              <a:buFont typeface="Arial" panose="020B0604020202020204" pitchFamily="34" charset="0"/>
              <a:buChar char="•"/>
              <a:defRPr sz="1800" b="1" kern="1200">
                <a:solidFill>
                  <a:srgbClr val="1F145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0"/>
              </a:spcBef>
              <a:spcAft>
                <a:spcPts val="600"/>
              </a:spcAft>
              <a:buFont typeface="Arial" panose="020B0604020202020204" pitchFamily="34" charset="0"/>
              <a:buChar char="•"/>
              <a:defRPr sz="1800" b="1" kern="1200">
                <a:solidFill>
                  <a:srgbClr val="1F145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IE" sz="1400" b="0" dirty="0">
                <a:solidFill>
                  <a:prstClr val="black"/>
                </a:solidFill>
              </a:rPr>
              <a:t>Ireland has a minimum wage which is amongst the highest in the developed world and tax rates on low earners </a:t>
            </a:r>
            <a:r>
              <a:rPr lang="en-IE" sz="1400" b="0" dirty="0" smtClean="0">
                <a:solidFill>
                  <a:prstClr val="black"/>
                </a:solidFill>
              </a:rPr>
              <a:t>are among the </a:t>
            </a:r>
            <a:r>
              <a:rPr lang="en-IE" sz="1400" b="0" dirty="0">
                <a:solidFill>
                  <a:prstClr val="black"/>
                </a:solidFill>
              </a:rPr>
              <a:t>lowest in the developed world</a:t>
            </a:r>
          </a:p>
          <a:p>
            <a:endParaRPr lang="de-DE" sz="1400" b="0" dirty="0">
              <a:solidFill>
                <a:prstClr val="black"/>
              </a:solidFill>
            </a:endParaRPr>
          </a:p>
          <a:p>
            <a:r>
              <a:rPr lang="en-IE" sz="1400" b="0" dirty="0">
                <a:solidFill>
                  <a:prstClr val="black"/>
                </a:solidFill>
              </a:rPr>
              <a:t>As a result the number of hours needed to be worked at the minimum   wage in Ireland in order for a worker to exit </a:t>
            </a:r>
            <a:r>
              <a:rPr lang="en-IE" sz="1400" b="0" dirty="0" smtClean="0">
                <a:solidFill>
                  <a:prstClr val="black"/>
                </a:solidFill>
              </a:rPr>
              <a:t>poverty is </a:t>
            </a:r>
            <a:r>
              <a:rPr lang="en-IE" sz="1400" b="0" dirty="0">
                <a:solidFill>
                  <a:prstClr val="black"/>
                </a:solidFill>
              </a:rPr>
              <a:t>the second lowest in the OECD. </a:t>
            </a:r>
            <a:endParaRPr lang="de-DE" sz="1400" b="0" dirty="0">
              <a:solidFill>
                <a:prstClr val="black"/>
              </a:solidFill>
            </a:endParaRPr>
          </a:p>
        </p:txBody>
      </p:sp>
      <p:sp>
        <p:nvSpPr>
          <p:cNvPr id="6" name="Title 1"/>
          <p:cNvSpPr txBox="1">
            <a:spLocks/>
          </p:cNvSpPr>
          <p:nvPr/>
        </p:nvSpPr>
        <p:spPr>
          <a:xfrm>
            <a:off x="107504" y="0"/>
            <a:ext cx="8229600" cy="1143000"/>
          </a:xfrm>
          <a:prstGeom prst="rect">
            <a:avLst/>
          </a:prstGeom>
        </p:spPr>
        <p:txBody>
          <a:bodyPr>
            <a:normAutofit/>
          </a:bodyPr>
          <a:lstStyle>
            <a:lvl1pPr algn="l" defTabSz="914400" rtl="0" eaLnBrk="1" latinLnBrk="0" hangingPunct="1">
              <a:lnSpc>
                <a:spcPts val="5000"/>
              </a:lnSpc>
              <a:spcBef>
                <a:spcPct val="0"/>
              </a:spcBef>
              <a:buNone/>
              <a:defRPr sz="5400" b="1" kern="1200">
                <a:solidFill>
                  <a:srgbClr val="00AD83"/>
                </a:solidFill>
                <a:latin typeface="Arial" panose="020B0604020202020204" pitchFamily="34" charset="0"/>
                <a:ea typeface="+mj-ea"/>
                <a:cs typeface="Arial" panose="020B0604020202020204" pitchFamily="34" charset="0"/>
              </a:defRPr>
            </a:lvl1pPr>
          </a:lstStyle>
          <a:p>
            <a:r>
              <a:rPr lang="en-IE" sz="2400" dirty="0" smtClean="0"/>
              <a:t>Narrative of ‘low pay’ Irish employment largely a myth</a:t>
            </a:r>
            <a:endParaRPr lang="en-IE" sz="2400" dirty="0"/>
          </a:p>
        </p:txBody>
      </p:sp>
    </p:spTree>
    <p:extLst>
      <p:ext uri="{BB962C8B-B14F-4D97-AF65-F5344CB8AC3E}">
        <p14:creationId xmlns:p14="http://schemas.microsoft.com/office/powerpoint/2010/main" val="4641433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Industrial Relations</a:t>
            </a:r>
            <a:endParaRPr lang="en-IE" dirty="0"/>
          </a:p>
        </p:txBody>
      </p:sp>
      <p:sp>
        <p:nvSpPr>
          <p:cNvPr id="3" name="Content Placeholder 2"/>
          <p:cNvSpPr>
            <a:spLocks noGrp="1"/>
          </p:cNvSpPr>
          <p:nvPr>
            <p:ph idx="1"/>
          </p:nvPr>
        </p:nvSpPr>
        <p:spPr>
          <a:xfrm>
            <a:off x="827584" y="1700808"/>
            <a:ext cx="7416824" cy="4392488"/>
          </a:xfrm>
        </p:spPr>
        <p:txBody>
          <a:bodyPr>
            <a:normAutofit/>
          </a:bodyPr>
          <a:lstStyle/>
          <a:p>
            <a:r>
              <a:rPr lang="en-GB" dirty="0"/>
              <a:t>I</a:t>
            </a:r>
            <a:r>
              <a:rPr lang="en-GB" dirty="0" smtClean="0"/>
              <a:t>nsight into labour market issues at the level of the company</a:t>
            </a:r>
          </a:p>
          <a:p>
            <a:r>
              <a:rPr lang="en-GB" dirty="0" smtClean="0"/>
              <a:t>Stable industrial relations climate</a:t>
            </a:r>
          </a:p>
          <a:p>
            <a:r>
              <a:rPr lang="en-GB" dirty="0" smtClean="0"/>
              <a:t>High level social engagement </a:t>
            </a:r>
          </a:p>
          <a:p>
            <a:pPr lvl="1">
              <a:buFont typeface="Wingdings" panose="05000000000000000000" pitchFamily="2" charset="2"/>
              <a:buChar char="Ø"/>
            </a:pPr>
            <a:r>
              <a:rPr lang="en-GB" dirty="0" err="1" smtClean="0"/>
              <a:t>Eg</a:t>
            </a:r>
            <a:r>
              <a:rPr lang="en-GB" dirty="0" smtClean="0"/>
              <a:t> Labour Employers Economic Forum (LEEF)</a:t>
            </a:r>
          </a:p>
          <a:p>
            <a:pPr lvl="1">
              <a:buFont typeface="Wingdings" panose="05000000000000000000" pitchFamily="2" charset="2"/>
              <a:buChar char="Ø"/>
            </a:pPr>
            <a:r>
              <a:rPr lang="en-GB" dirty="0" smtClean="0"/>
              <a:t>Public Sector Agreements</a:t>
            </a:r>
          </a:p>
          <a:p>
            <a:r>
              <a:rPr lang="en-GB" dirty="0" smtClean="0"/>
              <a:t>Effective dispute resolution mechanism in the Workplace Relations Commission (WRC)  </a:t>
            </a:r>
            <a:endParaRPr lang="en-IE" dirty="0" smtClean="0"/>
          </a:p>
          <a:p>
            <a:pPr lvl="1"/>
            <a:endParaRPr lang="en-IE" dirty="0"/>
          </a:p>
          <a:p>
            <a:endParaRPr lang="en-IE"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933056"/>
            <a:ext cx="2165350" cy="129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89436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Industrial Relations</a:t>
            </a:r>
            <a:endParaRPr lang="en-IE" dirty="0"/>
          </a:p>
        </p:txBody>
      </p:sp>
      <p:sp>
        <p:nvSpPr>
          <p:cNvPr id="3" name="Content Placeholder 2"/>
          <p:cNvSpPr>
            <a:spLocks noGrp="1"/>
          </p:cNvSpPr>
          <p:nvPr>
            <p:ph idx="1"/>
          </p:nvPr>
        </p:nvSpPr>
        <p:spPr/>
        <p:txBody>
          <a:bodyPr/>
          <a:lstStyle/>
          <a:p>
            <a:r>
              <a:rPr lang="en-IE" dirty="0" smtClean="0"/>
              <a:t>High </a:t>
            </a:r>
            <a:r>
              <a:rPr lang="en-IE" dirty="0"/>
              <a:t>labour costs/wage demands threaten </a:t>
            </a:r>
            <a:r>
              <a:rPr lang="en-IE" dirty="0" smtClean="0"/>
              <a:t>competitiveness</a:t>
            </a:r>
          </a:p>
          <a:p>
            <a:r>
              <a:rPr lang="en-GB" dirty="0" smtClean="0"/>
              <a:t>High profile disputes involving pay claims in excess of market rates</a:t>
            </a:r>
            <a:endParaRPr lang="en-IE" dirty="0"/>
          </a:p>
          <a:p>
            <a:r>
              <a:rPr lang="en-IE" dirty="0"/>
              <a:t>High rate of tax impediment to attracting key skills and talent</a:t>
            </a:r>
          </a:p>
          <a:p>
            <a:r>
              <a:rPr lang="en-IE" dirty="0"/>
              <a:t>Over-regulation of the employment contract and relationship</a:t>
            </a:r>
          </a:p>
          <a:p>
            <a:endParaRPr lang="en-IE" dirty="0"/>
          </a:p>
          <a:p>
            <a:endParaRPr lang="en-IE" dirty="0"/>
          </a:p>
        </p:txBody>
      </p:sp>
    </p:spTree>
    <p:extLst>
      <p:ext uri="{BB962C8B-B14F-4D97-AF65-F5344CB8AC3E}">
        <p14:creationId xmlns:p14="http://schemas.microsoft.com/office/powerpoint/2010/main" val="982314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dirty="0" smtClean="0"/>
              <a:t>Over-regulation of the employment contract </a:t>
            </a:r>
            <a:endParaRPr lang="en-IE" sz="4800" dirty="0"/>
          </a:p>
        </p:txBody>
      </p:sp>
      <p:sp>
        <p:nvSpPr>
          <p:cNvPr id="3" name="Content Placeholder 2"/>
          <p:cNvSpPr>
            <a:spLocks noGrp="1"/>
          </p:cNvSpPr>
          <p:nvPr>
            <p:ph idx="1"/>
          </p:nvPr>
        </p:nvSpPr>
        <p:spPr>
          <a:xfrm>
            <a:off x="827584" y="1916832"/>
            <a:ext cx="7848872" cy="4392488"/>
          </a:xfrm>
        </p:spPr>
        <p:txBody>
          <a:bodyPr>
            <a:normAutofit/>
          </a:bodyPr>
          <a:lstStyle/>
          <a:p>
            <a:r>
              <a:rPr lang="en-GB" dirty="0" smtClean="0"/>
              <a:t>Minority Government</a:t>
            </a:r>
            <a:r>
              <a:rPr lang="en-IE" dirty="0" smtClean="0"/>
              <a:t> supported by the opposition</a:t>
            </a:r>
          </a:p>
          <a:p>
            <a:r>
              <a:rPr lang="en-GB" dirty="0" smtClean="0"/>
              <a:t>Unprecedented number of </a:t>
            </a:r>
            <a:r>
              <a:rPr lang="en-GB" dirty="0" smtClean="0"/>
              <a:t>non government proposed legislation</a:t>
            </a:r>
          </a:p>
          <a:p>
            <a:pPr lvl="1">
              <a:buFont typeface="Wingdings" panose="05000000000000000000" pitchFamily="2" charset="2"/>
              <a:buChar char="Ø"/>
            </a:pPr>
            <a:r>
              <a:rPr lang="en-GB" dirty="0" smtClean="0"/>
              <a:t>Examples</a:t>
            </a:r>
            <a:r>
              <a:rPr lang="en-GB" dirty="0" smtClean="0"/>
              <a:t>; Industrial Relations (Right of Access) (Amendment) Bill 2016</a:t>
            </a:r>
          </a:p>
          <a:p>
            <a:pPr lvl="1">
              <a:buFont typeface="Wingdings" panose="05000000000000000000" pitchFamily="2" charset="2"/>
              <a:buChar char="Ø"/>
            </a:pPr>
            <a:r>
              <a:rPr lang="en-IE" dirty="0"/>
              <a:t>Protection of Employment (Uncertain Hours) Bill 2016</a:t>
            </a:r>
          </a:p>
          <a:p>
            <a:pPr lvl="1">
              <a:buFont typeface="Wingdings" panose="05000000000000000000" pitchFamily="2" charset="2"/>
              <a:buChar char="Ø"/>
            </a:pPr>
            <a:r>
              <a:rPr lang="en-IE" dirty="0"/>
              <a:t>Banded Hours Contract Bill </a:t>
            </a:r>
            <a:r>
              <a:rPr lang="en-IE" dirty="0" smtClean="0"/>
              <a:t>2016</a:t>
            </a:r>
          </a:p>
          <a:p>
            <a:pPr lvl="1">
              <a:buFont typeface="Wingdings" panose="05000000000000000000" pitchFamily="2" charset="2"/>
              <a:buChar char="Ø"/>
            </a:pPr>
            <a:r>
              <a:rPr lang="en-IE" dirty="0"/>
              <a:t>Terms of Employment (Information) (Amendment) and Organisation of Working Time (Amendment) Bill 2016</a:t>
            </a:r>
            <a:endParaRPr lang="en-GB" dirty="0" smtClean="0"/>
          </a:p>
          <a:p>
            <a:pPr indent="-285750"/>
            <a:r>
              <a:rPr lang="en-GB" dirty="0" smtClean="0"/>
              <a:t>Less than 1.8% of workforce on low hours</a:t>
            </a:r>
          </a:p>
          <a:p>
            <a:pPr indent="-285750"/>
            <a:r>
              <a:rPr lang="en-GB" dirty="0" smtClean="0"/>
              <a:t>No impact assessment of proposals </a:t>
            </a:r>
          </a:p>
          <a:p>
            <a:pPr indent="-285750"/>
            <a:r>
              <a:rPr lang="en-GB" dirty="0" smtClean="0"/>
              <a:t>Unintended negative consequences for employers</a:t>
            </a:r>
          </a:p>
        </p:txBody>
      </p:sp>
    </p:spTree>
    <p:extLst>
      <p:ext uri="{BB962C8B-B14F-4D97-AF65-F5344CB8AC3E}">
        <p14:creationId xmlns:p14="http://schemas.microsoft.com/office/powerpoint/2010/main" val="33053959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descr="2.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4" y="0"/>
            <a:ext cx="9121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69248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descr="DECK NO TEXT_Layout 1 17.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115"/>
            <a:ext cx="9144000" cy="685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Box 4"/>
          <p:cNvSpPr txBox="1">
            <a:spLocks noChangeArrowheads="1"/>
          </p:cNvSpPr>
          <p:nvPr/>
        </p:nvSpPr>
        <p:spPr bwMode="auto">
          <a:xfrm>
            <a:off x="381000" y="323551"/>
            <a:ext cx="6705600"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lnSpc>
                <a:spcPts val="3200"/>
              </a:lnSpc>
              <a:spcBef>
                <a:spcPct val="0"/>
              </a:spcBef>
              <a:buFontTx/>
              <a:buNone/>
            </a:pPr>
            <a:r>
              <a:rPr lang="en-US" altLang="ga-IE">
                <a:solidFill>
                  <a:schemeClr val="bg1"/>
                </a:solidFill>
                <a:latin typeface="Arial" pitchFamily="34" charset="0"/>
              </a:rPr>
              <a:t>Thank you</a:t>
            </a:r>
          </a:p>
        </p:txBody>
      </p:sp>
    </p:spTree>
    <p:extLst>
      <p:ext uri="{BB962C8B-B14F-4D97-AF65-F5344CB8AC3E}">
        <p14:creationId xmlns:p14="http://schemas.microsoft.com/office/powerpoint/2010/main" val="41392988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Ibec Pres Bare Slides v14.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32" y="-1393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3775" y="1629833"/>
            <a:ext cx="3360738" cy="4480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1403" y="1255184"/>
            <a:ext cx="1287463" cy="171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Box 8"/>
          <p:cNvSpPr txBox="1">
            <a:spLocks noChangeArrowheads="1"/>
          </p:cNvSpPr>
          <p:nvPr/>
        </p:nvSpPr>
        <p:spPr bwMode="auto">
          <a:xfrm>
            <a:off x="292103" y="1629833"/>
            <a:ext cx="3565525" cy="275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ヒラギノ角ゴ Pro W3" pitchFamily="-127"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ヒラギノ角ゴ Pro W3" pitchFamily="-127"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pitchFamily="-127"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27"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27"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9pPr>
          </a:lstStyle>
          <a:p>
            <a:pPr defTabSz="457200" eaLnBrk="1" fontAlgn="base" hangingPunct="1">
              <a:lnSpc>
                <a:spcPct val="80000"/>
              </a:lnSpc>
              <a:spcBef>
                <a:spcPct val="0"/>
              </a:spcBef>
              <a:spcAft>
                <a:spcPct val="0"/>
              </a:spcAft>
              <a:buFontTx/>
              <a:buNone/>
            </a:pPr>
            <a:r>
              <a:rPr lang="en-GB" altLang="en-US" sz="5400" baseline="30000" dirty="0" err="1" smtClean="0">
                <a:solidFill>
                  <a:srgbClr val="FFFFFF"/>
                </a:solidFill>
                <a:latin typeface="Helvetica Light" pitchFamily="-127" charset="0"/>
              </a:rPr>
              <a:t>Ibec</a:t>
            </a:r>
            <a:r>
              <a:rPr lang="ga-IE" altLang="en-US" sz="5400" baseline="30000" dirty="0" smtClean="0">
                <a:solidFill>
                  <a:srgbClr val="FFFFFF"/>
                </a:solidFill>
                <a:latin typeface="Helvetica Light" pitchFamily="-127" charset="0"/>
              </a:rPr>
              <a:t> is</a:t>
            </a:r>
            <a:r>
              <a:rPr lang="en-GB" altLang="en-US" sz="5400" baseline="30000" dirty="0" smtClean="0">
                <a:solidFill>
                  <a:srgbClr val="FFFFFF"/>
                </a:solidFill>
                <a:latin typeface="Helvetica Light" pitchFamily="-127" charset="0"/>
              </a:rPr>
              <a:t> </a:t>
            </a:r>
            <a:r>
              <a:rPr lang="ga-IE" altLang="en-US" sz="5400" baseline="30000" dirty="0" smtClean="0">
                <a:solidFill>
                  <a:srgbClr val="FFFFFF"/>
                </a:solidFill>
                <a:latin typeface="Helvetica Light" pitchFamily="-127" charset="0"/>
              </a:rPr>
              <a:t>the  </a:t>
            </a:r>
            <a:r>
              <a:rPr lang="en-GB" altLang="en-US" sz="5400" baseline="30000" dirty="0" smtClean="0">
                <a:solidFill>
                  <a:srgbClr val="FFFFFF"/>
                </a:solidFill>
                <a:latin typeface="Helvetica Light" pitchFamily="-127" charset="0"/>
              </a:rPr>
              <a:t>largest and </a:t>
            </a:r>
            <a:endParaRPr lang="ga-IE" altLang="en-US" sz="5400" baseline="30000" dirty="0" smtClean="0">
              <a:solidFill>
                <a:srgbClr val="FFFFFF"/>
              </a:solidFill>
              <a:latin typeface="Helvetica Light" pitchFamily="-127" charset="0"/>
            </a:endParaRPr>
          </a:p>
          <a:p>
            <a:pPr defTabSz="457200" eaLnBrk="1" fontAlgn="base" hangingPunct="1">
              <a:lnSpc>
                <a:spcPct val="80000"/>
              </a:lnSpc>
              <a:spcBef>
                <a:spcPct val="0"/>
              </a:spcBef>
              <a:spcAft>
                <a:spcPct val="0"/>
              </a:spcAft>
              <a:buFontTx/>
              <a:buNone/>
            </a:pPr>
            <a:r>
              <a:rPr lang="en-GB" altLang="en-US" sz="5400" baseline="30000" dirty="0" smtClean="0">
                <a:solidFill>
                  <a:srgbClr val="FFFFFF"/>
                </a:solidFill>
                <a:latin typeface="Helvetica Light" pitchFamily="-127" charset="0"/>
              </a:rPr>
              <a:t>most influential </a:t>
            </a:r>
          </a:p>
          <a:p>
            <a:pPr defTabSz="457200" eaLnBrk="1" fontAlgn="base" hangingPunct="1">
              <a:lnSpc>
                <a:spcPct val="80000"/>
              </a:lnSpc>
              <a:spcBef>
                <a:spcPct val="0"/>
              </a:spcBef>
              <a:spcAft>
                <a:spcPct val="0"/>
              </a:spcAft>
              <a:buFontTx/>
              <a:buNone/>
            </a:pPr>
            <a:r>
              <a:rPr lang="ga-IE" altLang="en-US" sz="5400" baseline="30000" dirty="0" smtClean="0">
                <a:solidFill>
                  <a:srgbClr val="FFFFFF"/>
                </a:solidFill>
                <a:latin typeface="Helvetica Light" pitchFamily="-127" charset="0"/>
              </a:rPr>
              <a:t>business </a:t>
            </a:r>
          </a:p>
          <a:p>
            <a:pPr defTabSz="457200" eaLnBrk="1" fontAlgn="base" hangingPunct="1">
              <a:lnSpc>
                <a:spcPct val="80000"/>
              </a:lnSpc>
              <a:spcBef>
                <a:spcPct val="0"/>
              </a:spcBef>
              <a:spcAft>
                <a:spcPct val="0"/>
              </a:spcAft>
              <a:buFontTx/>
              <a:buNone/>
            </a:pPr>
            <a:r>
              <a:rPr lang="ga-IE" altLang="en-US" sz="5400" baseline="30000" dirty="0" smtClean="0">
                <a:solidFill>
                  <a:srgbClr val="FFFFFF"/>
                </a:solidFill>
                <a:latin typeface="Helvetica Light" pitchFamily="-127" charset="0"/>
              </a:rPr>
              <a:t>organisation</a:t>
            </a:r>
          </a:p>
          <a:p>
            <a:pPr defTabSz="457200" eaLnBrk="1" fontAlgn="base" hangingPunct="1">
              <a:lnSpc>
                <a:spcPct val="80000"/>
              </a:lnSpc>
              <a:spcBef>
                <a:spcPct val="0"/>
              </a:spcBef>
              <a:spcAft>
                <a:spcPct val="0"/>
              </a:spcAft>
              <a:buFontTx/>
              <a:buNone/>
            </a:pPr>
            <a:r>
              <a:rPr lang="ga-IE" altLang="en-US" sz="5400" baseline="30000" dirty="0" smtClean="0">
                <a:solidFill>
                  <a:srgbClr val="FFFFFF"/>
                </a:solidFill>
                <a:latin typeface="Helvetica Light" pitchFamily="-127" charset="0"/>
              </a:rPr>
              <a:t>in Ireland</a:t>
            </a:r>
            <a:r>
              <a:rPr lang="en-GB" altLang="en-US" sz="5400" baseline="30000" dirty="0" smtClean="0">
                <a:solidFill>
                  <a:srgbClr val="FFFFFF"/>
                </a:solidFill>
                <a:latin typeface="Helvetica Light" pitchFamily="-127" charset="0"/>
              </a:rPr>
              <a:t>.</a:t>
            </a:r>
            <a:endParaRPr lang="en-US" altLang="en-US" sz="5400" baseline="30000" dirty="0" smtClean="0">
              <a:solidFill>
                <a:srgbClr val="FFFFFF"/>
              </a:solidFill>
              <a:latin typeface="Helvetica Light" pitchFamily="-127" charset="0"/>
            </a:endParaRPr>
          </a:p>
        </p:txBody>
      </p:sp>
      <p:sp>
        <p:nvSpPr>
          <p:cNvPr id="3" name="TextBox 2"/>
          <p:cNvSpPr txBox="1"/>
          <p:nvPr/>
        </p:nvSpPr>
        <p:spPr>
          <a:xfrm>
            <a:off x="251520" y="6453336"/>
            <a:ext cx="3816424" cy="230832"/>
          </a:xfrm>
          <a:prstGeom prst="rect">
            <a:avLst/>
          </a:prstGeom>
          <a:solidFill>
            <a:srgbClr val="AD2D82"/>
          </a:solidFill>
        </p:spPr>
        <p:txBody>
          <a:bodyPr wrap="square" rtlCol="0">
            <a:spAutoFit/>
          </a:bodyPr>
          <a:lstStyle/>
          <a:p>
            <a:pPr>
              <a:lnSpc>
                <a:spcPct val="90000"/>
              </a:lnSpc>
            </a:pPr>
            <a:r>
              <a:rPr lang="en-IE" sz="1000" dirty="0">
                <a:solidFill>
                  <a:schemeClr val="bg1"/>
                </a:solidFill>
              </a:rPr>
              <a:t>Key aspects of the Irish Labour Market - challenges and opportunities </a:t>
            </a:r>
          </a:p>
        </p:txBody>
      </p:sp>
    </p:spTree>
    <p:extLst>
      <p:ext uri="{BB962C8B-B14F-4D97-AF65-F5344CB8AC3E}">
        <p14:creationId xmlns:p14="http://schemas.microsoft.com/office/powerpoint/2010/main" val="13476839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bec Pres Bare Slides v1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703" y="1424519"/>
            <a:ext cx="6854825" cy="4995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7838" y="4169833"/>
            <a:ext cx="1206500" cy="1608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9113" y="2019301"/>
            <a:ext cx="1206500" cy="1608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62163" y="2846917"/>
            <a:ext cx="1206500" cy="1608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75250" y="4694768"/>
            <a:ext cx="1206500" cy="1608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05275" y="2846917"/>
            <a:ext cx="1206500" cy="1608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3"/>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5663" y="4425952"/>
            <a:ext cx="1206500" cy="1608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5"/>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70525" y="1820333"/>
            <a:ext cx="1206500" cy="1608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1" descr="stakeholders.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48500" y="2040467"/>
            <a:ext cx="1403350" cy="1610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251520" y="6461597"/>
            <a:ext cx="3816424" cy="230832"/>
          </a:xfrm>
          <a:prstGeom prst="rect">
            <a:avLst/>
          </a:prstGeom>
          <a:solidFill>
            <a:schemeClr val="accent1"/>
          </a:solidFill>
        </p:spPr>
        <p:txBody>
          <a:bodyPr wrap="square" rtlCol="0">
            <a:spAutoFit/>
          </a:bodyPr>
          <a:lstStyle/>
          <a:p>
            <a:pPr>
              <a:lnSpc>
                <a:spcPct val="90000"/>
              </a:lnSpc>
            </a:pPr>
            <a:r>
              <a:rPr lang="en-IE" sz="1000" dirty="0">
                <a:solidFill>
                  <a:schemeClr val="bg1"/>
                </a:solidFill>
              </a:rPr>
              <a:t>Key aspects of the Irish Labour Market - challenges and opportunities </a:t>
            </a:r>
          </a:p>
        </p:txBody>
      </p:sp>
    </p:spTree>
    <p:extLst>
      <p:ext uri="{BB962C8B-B14F-4D97-AF65-F5344CB8AC3E}">
        <p14:creationId xmlns:p14="http://schemas.microsoft.com/office/powerpoint/2010/main" val="7908813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bec Pres Bare Slides v13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7"/>
          <p:cNvSpPr txBox="1">
            <a:spLocks noChangeArrowheads="1"/>
          </p:cNvSpPr>
          <p:nvPr/>
        </p:nvSpPr>
        <p:spPr bwMode="auto">
          <a:xfrm>
            <a:off x="309563" y="723900"/>
            <a:ext cx="7886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ヒラギノ角ゴ Pro W3" pitchFamily="-127"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ヒラギノ角ゴ Pro W3" pitchFamily="-127"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pitchFamily="-127"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27"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27"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9pPr>
          </a:lstStyle>
          <a:p>
            <a:pPr eaLnBrk="1" hangingPunct="1">
              <a:lnSpc>
                <a:spcPct val="80000"/>
              </a:lnSpc>
              <a:spcBef>
                <a:spcPct val="0"/>
              </a:spcBef>
              <a:buFontTx/>
              <a:buNone/>
            </a:pPr>
            <a:r>
              <a:rPr lang="en-US" altLang="en-US" sz="6000" b="1" baseline="30000" dirty="0">
                <a:solidFill>
                  <a:srgbClr val="FFFFFF"/>
                </a:solidFill>
                <a:latin typeface="Helvetica" pitchFamily="-127" charset="0"/>
              </a:rPr>
              <a:t>Our 40+ business sectors representing all industries </a:t>
            </a:r>
          </a:p>
        </p:txBody>
      </p:sp>
      <p:sp>
        <p:nvSpPr>
          <p:cNvPr id="18" name="Rectangle 17"/>
          <p:cNvSpPr/>
          <p:nvPr/>
        </p:nvSpPr>
        <p:spPr>
          <a:xfrm>
            <a:off x="-19050" y="3429000"/>
            <a:ext cx="9144000" cy="345651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0245"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3934885"/>
            <a:ext cx="1487488" cy="8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9939" y="4099984"/>
            <a:ext cx="1487487" cy="573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2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13089" y="4125384"/>
            <a:ext cx="985837" cy="582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2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5739" y="4099984"/>
            <a:ext cx="1222375" cy="632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2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36725" y="4110567"/>
            <a:ext cx="1220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 descr="FSI&amp;Ibec_colour.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36839" y="5207001"/>
            <a:ext cx="879475" cy="92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7"/>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64189" y="5207001"/>
            <a:ext cx="466725" cy="107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01600" y="5145618"/>
            <a:ext cx="1270000" cy="946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1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702551" y="5139267"/>
            <a:ext cx="449263" cy="910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18"/>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356100" y="5207000"/>
            <a:ext cx="660400" cy="1058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5" name="Picture 19"/>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92889" y="5139268"/>
            <a:ext cx="515937" cy="1056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6"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94576" y="3744384"/>
            <a:ext cx="1008063" cy="1344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7" name="Picture 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678238" y="5253567"/>
            <a:ext cx="482600" cy="1032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8" name="Picture 5"/>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408114" y="5331885"/>
            <a:ext cx="1031875" cy="670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39937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8" descr="Ibec Pres Bare Slides v114.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Oval 22"/>
          <p:cNvSpPr/>
          <p:nvPr/>
        </p:nvSpPr>
        <p:spPr>
          <a:xfrm>
            <a:off x="3910014" y="719668"/>
            <a:ext cx="4060825" cy="5414433"/>
          </a:xfrm>
          <a:prstGeom prst="ellipse">
            <a:avLst/>
          </a:prstGeom>
          <a:noFill/>
          <a:ln w="19050" cmpd="sng">
            <a:solidFill>
              <a:srgbClr val="FFFFFF"/>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5056188" y="2353734"/>
            <a:ext cx="1809750" cy="2415117"/>
          </a:xfrm>
          <a:prstGeom prst="ellipse">
            <a:avLst/>
          </a:prstGeom>
          <a:noFill/>
          <a:ln w="19050" cmpd="sng">
            <a:solidFill>
              <a:srgbClr val="FFFFFF"/>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1" name="Group 10"/>
          <p:cNvGrpSpPr>
            <a:grpSpLocks/>
          </p:cNvGrpSpPr>
          <p:nvPr/>
        </p:nvGrpSpPr>
        <p:grpSpPr bwMode="auto">
          <a:xfrm>
            <a:off x="4071938" y="1972733"/>
            <a:ext cx="3670300" cy="3634804"/>
            <a:chOff x="4072243" y="1478788"/>
            <a:chExt cx="3669709" cy="2726366"/>
          </a:xfrm>
        </p:grpSpPr>
        <p:sp>
          <p:nvSpPr>
            <p:cNvPr id="18447" name="TextBox 49"/>
            <p:cNvSpPr txBox="1">
              <a:spLocks noChangeArrowheads="1"/>
            </p:cNvSpPr>
            <p:nvPr/>
          </p:nvSpPr>
          <p:spPr bwMode="auto">
            <a:xfrm>
              <a:off x="5477930" y="2278408"/>
              <a:ext cx="1070768" cy="290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ヒラギノ角ゴ Pro W3" pitchFamily="-127"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ヒラギノ角ゴ Pro W3" pitchFamily="-127"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pitchFamily="-127"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27"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27"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9pPr>
            </a:lstStyle>
            <a:p>
              <a:pPr eaLnBrk="1" hangingPunct="1">
                <a:lnSpc>
                  <a:spcPct val="90000"/>
                </a:lnSpc>
                <a:spcBef>
                  <a:spcPct val="0"/>
                </a:spcBef>
                <a:buFontTx/>
                <a:buNone/>
              </a:pPr>
              <a:r>
                <a:rPr lang="en-GB" altLang="en-US" sz="1600" baseline="30000">
                  <a:solidFill>
                    <a:srgbClr val="FFFFFF"/>
                  </a:solidFill>
                  <a:latin typeface="Helvetica Light" pitchFamily="-127" charset="0"/>
                </a:rPr>
                <a:t>Employment Law</a:t>
              </a:r>
            </a:p>
          </p:txBody>
        </p:sp>
        <p:grpSp>
          <p:nvGrpSpPr>
            <p:cNvPr id="18448" name="Group 9"/>
            <p:cNvGrpSpPr>
              <a:grpSpLocks/>
            </p:cNvGrpSpPr>
            <p:nvPr/>
          </p:nvGrpSpPr>
          <p:grpSpPr bwMode="auto">
            <a:xfrm>
              <a:off x="4072243" y="1478788"/>
              <a:ext cx="3669709" cy="2726366"/>
              <a:chOff x="4072243" y="1478788"/>
              <a:chExt cx="3669709" cy="2726366"/>
            </a:xfrm>
          </p:grpSpPr>
          <p:pic>
            <p:nvPicPr>
              <p:cNvPr id="18449" name="Picture 2" descr="Employment Law.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6444" y="1478788"/>
                <a:ext cx="746705" cy="74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0" name="Picture 3" descr="Industrial Relations.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3224" y="2233848"/>
                <a:ext cx="746705" cy="74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1" name="Picture 4" descr="Health and Safety.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7705" y="2197424"/>
                <a:ext cx="746705" cy="74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2" name="Picture 5" descr="HR Best Paractice.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76444" y="3093593"/>
                <a:ext cx="746705" cy="74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3" name="TextBox 19"/>
              <p:cNvSpPr txBox="1">
                <a:spLocks noChangeArrowheads="1"/>
              </p:cNvSpPr>
              <p:nvPr/>
            </p:nvSpPr>
            <p:spPr bwMode="auto">
              <a:xfrm>
                <a:off x="6866720" y="2989525"/>
                <a:ext cx="875232" cy="290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ヒラギノ角ゴ Pro W3" pitchFamily="-127"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ヒラギノ角ゴ Pro W3" pitchFamily="-127"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pitchFamily="-127"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27"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27"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9pPr>
              </a:lstStyle>
              <a:p>
                <a:pPr eaLnBrk="1" hangingPunct="1">
                  <a:lnSpc>
                    <a:spcPct val="90000"/>
                  </a:lnSpc>
                  <a:spcBef>
                    <a:spcPct val="0"/>
                  </a:spcBef>
                  <a:buFontTx/>
                  <a:buNone/>
                </a:pPr>
                <a:r>
                  <a:rPr lang="en-GB" altLang="en-US" sz="1600" baseline="30000">
                    <a:solidFill>
                      <a:srgbClr val="FFFFFF"/>
                    </a:solidFill>
                    <a:latin typeface="Helvetica Light" pitchFamily="-127" charset="0"/>
                  </a:rPr>
                  <a:t>Industrial</a:t>
                </a:r>
              </a:p>
              <a:p>
                <a:pPr eaLnBrk="1" hangingPunct="1">
                  <a:lnSpc>
                    <a:spcPct val="90000"/>
                  </a:lnSpc>
                  <a:spcBef>
                    <a:spcPct val="0"/>
                  </a:spcBef>
                  <a:buFontTx/>
                  <a:buNone/>
                </a:pPr>
                <a:r>
                  <a:rPr lang="en-GB" altLang="en-US" sz="1600" baseline="30000">
                    <a:solidFill>
                      <a:srgbClr val="FFFFFF"/>
                    </a:solidFill>
                    <a:latin typeface="Helvetica Light" pitchFamily="-127" charset="0"/>
                  </a:rPr>
                  <a:t>Relations</a:t>
                </a:r>
              </a:p>
            </p:txBody>
          </p:sp>
          <p:sp>
            <p:nvSpPr>
              <p:cNvPr id="18454" name="TextBox 20"/>
              <p:cNvSpPr txBox="1">
                <a:spLocks noChangeArrowheads="1"/>
              </p:cNvSpPr>
              <p:nvPr/>
            </p:nvSpPr>
            <p:spPr bwMode="auto">
              <a:xfrm>
                <a:off x="4072243" y="2040204"/>
                <a:ext cx="1150924" cy="4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ヒラギノ角ゴ Pro W3" pitchFamily="-127"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ヒラギノ角ゴ Pro W3" pitchFamily="-127"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pitchFamily="-127"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27"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27"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9pPr>
              </a:lstStyle>
              <a:p>
                <a:pPr eaLnBrk="1" hangingPunct="1">
                  <a:lnSpc>
                    <a:spcPct val="90000"/>
                  </a:lnSpc>
                  <a:spcBef>
                    <a:spcPct val="0"/>
                  </a:spcBef>
                  <a:buFontTx/>
                  <a:buNone/>
                </a:pPr>
                <a:r>
                  <a:rPr lang="en-GB" altLang="en-US" sz="1600" baseline="30000">
                    <a:solidFill>
                      <a:srgbClr val="FFFFFF"/>
                    </a:solidFill>
                    <a:latin typeface="Helvetica Light" pitchFamily="-127" charset="0"/>
                  </a:rPr>
                  <a:t>Occupational Health &amp;</a:t>
                </a:r>
              </a:p>
              <a:p>
                <a:pPr eaLnBrk="1" hangingPunct="1">
                  <a:lnSpc>
                    <a:spcPct val="90000"/>
                  </a:lnSpc>
                  <a:spcBef>
                    <a:spcPct val="0"/>
                  </a:spcBef>
                  <a:buFontTx/>
                  <a:buNone/>
                </a:pPr>
                <a:r>
                  <a:rPr lang="en-GB" altLang="en-US" sz="1600" baseline="30000">
                    <a:solidFill>
                      <a:srgbClr val="FFFFFF"/>
                    </a:solidFill>
                    <a:latin typeface="Helvetica Light" pitchFamily="-127" charset="0"/>
                  </a:rPr>
                  <a:t>Safety</a:t>
                </a:r>
              </a:p>
            </p:txBody>
          </p:sp>
          <p:sp>
            <p:nvSpPr>
              <p:cNvPr id="18455" name="TextBox 21"/>
              <p:cNvSpPr txBox="1">
                <a:spLocks noChangeArrowheads="1"/>
              </p:cNvSpPr>
              <p:nvPr/>
            </p:nvSpPr>
            <p:spPr bwMode="auto">
              <a:xfrm>
                <a:off x="5576444" y="3914277"/>
                <a:ext cx="977715" cy="290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ヒラギノ角ゴ Pro W3" pitchFamily="-127"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ヒラギノ角ゴ Pro W3" pitchFamily="-127"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pitchFamily="-127"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27"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27"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9pPr>
              </a:lstStyle>
              <a:p>
                <a:pPr eaLnBrk="1" hangingPunct="1">
                  <a:lnSpc>
                    <a:spcPct val="90000"/>
                  </a:lnSpc>
                  <a:spcBef>
                    <a:spcPct val="0"/>
                  </a:spcBef>
                  <a:buFontTx/>
                  <a:buNone/>
                </a:pPr>
                <a:r>
                  <a:rPr lang="en-GB" altLang="en-US" sz="1600" baseline="30000">
                    <a:solidFill>
                      <a:srgbClr val="FFFFFF"/>
                    </a:solidFill>
                    <a:latin typeface="Helvetica Light" pitchFamily="-127" charset="0"/>
                  </a:rPr>
                  <a:t>HR Best Practice</a:t>
                </a:r>
              </a:p>
            </p:txBody>
          </p:sp>
        </p:grpSp>
      </p:grpSp>
      <p:grpSp>
        <p:nvGrpSpPr>
          <p:cNvPr id="12" name="Group 11"/>
          <p:cNvGrpSpPr>
            <a:grpSpLocks/>
          </p:cNvGrpSpPr>
          <p:nvPr/>
        </p:nvGrpSpPr>
        <p:grpSpPr bwMode="auto">
          <a:xfrm>
            <a:off x="3105151" y="848784"/>
            <a:ext cx="6132513" cy="4834467"/>
            <a:chOff x="3105796" y="636065"/>
            <a:chExt cx="6131974" cy="3625594"/>
          </a:xfrm>
        </p:grpSpPr>
        <p:pic>
          <p:nvPicPr>
            <p:cNvPr id="18441" name="Picture 23" descr="Legal.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74505" y="636065"/>
              <a:ext cx="842723" cy="842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24"/>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18948" y="1536024"/>
              <a:ext cx="842723" cy="842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25"/>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74505" y="3418936"/>
              <a:ext cx="842723" cy="842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4" name="TextBox 26"/>
            <p:cNvSpPr txBox="1">
              <a:spLocks noChangeArrowheads="1"/>
            </p:cNvSpPr>
            <p:nvPr/>
          </p:nvSpPr>
          <p:spPr bwMode="auto">
            <a:xfrm>
              <a:off x="3105796" y="3840298"/>
              <a:ext cx="1041642" cy="29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ヒラギノ角ゴ Pro W3" pitchFamily="-127"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ヒラギノ角ゴ Pro W3" pitchFamily="-127"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pitchFamily="-127"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27"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27"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9pPr>
            </a:lstStyle>
            <a:p>
              <a:pPr eaLnBrk="1" hangingPunct="1">
                <a:lnSpc>
                  <a:spcPct val="90000"/>
                </a:lnSpc>
                <a:spcBef>
                  <a:spcPct val="0"/>
                </a:spcBef>
                <a:buFontTx/>
                <a:buNone/>
              </a:pPr>
              <a:r>
                <a:rPr lang="en-GB" altLang="en-US" sz="1600" baseline="30000">
                  <a:solidFill>
                    <a:srgbClr val="FFFFFF"/>
                  </a:solidFill>
                  <a:latin typeface="Helvetica Light" pitchFamily="-127" charset="0"/>
                </a:rPr>
                <a:t>Online HRM Guide</a:t>
              </a:r>
            </a:p>
          </p:txBody>
        </p:sp>
        <p:sp>
          <p:nvSpPr>
            <p:cNvPr id="18445" name="TextBox 27"/>
            <p:cNvSpPr txBox="1">
              <a:spLocks noChangeArrowheads="1"/>
            </p:cNvSpPr>
            <p:nvPr/>
          </p:nvSpPr>
          <p:spPr bwMode="auto">
            <a:xfrm>
              <a:off x="8001065" y="2392445"/>
              <a:ext cx="1236705" cy="29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ヒラギノ角ゴ Pro W3" pitchFamily="-127"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ヒラギノ角ゴ Pro W3" pitchFamily="-127"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pitchFamily="-127"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27"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27"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9pPr>
            </a:lstStyle>
            <a:p>
              <a:pPr eaLnBrk="1" hangingPunct="1">
                <a:lnSpc>
                  <a:spcPct val="90000"/>
                </a:lnSpc>
                <a:spcBef>
                  <a:spcPct val="0"/>
                </a:spcBef>
                <a:buFontTx/>
                <a:buNone/>
              </a:pPr>
              <a:r>
                <a:rPr lang="en-GB" altLang="en-US" sz="1600" baseline="30000">
                  <a:solidFill>
                    <a:srgbClr val="FFFFFF"/>
                  </a:solidFill>
                  <a:latin typeface="Helvetica Light" pitchFamily="-127" charset="0"/>
                </a:rPr>
                <a:t>Knowledge Centre</a:t>
              </a:r>
            </a:p>
          </p:txBody>
        </p:sp>
        <p:sp>
          <p:nvSpPr>
            <p:cNvPr id="18446" name="TextBox 28"/>
            <p:cNvSpPr txBox="1">
              <a:spLocks noChangeArrowheads="1"/>
            </p:cNvSpPr>
            <p:nvPr/>
          </p:nvSpPr>
          <p:spPr bwMode="auto">
            <a:xfrm>
              <a:off x="4793880" y="915456"/>
              <a:ext cx="1167579" cy="401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ヒラギノ角ゴ Pro W3" pitchFamily="-127"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ヒラギノ角ゴ Pro W3" pitchFamily="-127"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pitchFamily="-127"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27"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27"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9pPr>
            </a:lstStyle>
            <a:p>
              <a:pPr eaLnBrk="1" hangingPunct="1">
                <a:lnSpc>
                  <a:spcPct val="90000"/>
                </a:lnSpc>
                <a:spcBef>
                  <a:spcPct val="0"/>
                </a:spcBef>
                <a:buFontTx/>
                <a:buNone/>
              </a:pPr>
              <a:r>
                <a:rPr lang="en-GB" altLang="en-US" sz="1600" baseline="30000">
                  <a:solidFill>
                    <a:srgbClr val="FFFFFF"/>
                  </a:solidFill>
                  <a:latin typeface="Helvetica Light" pitchFamily="-127" charset="0"/>
                </a:rPr>
                <a:t>Legal Representative</a:t>
              </a:r>
            </a:p>
            <a:p>
              <a:pPr eaLnBrk="1" hangingPunct="1">
                <a:lnSpc>
                  <a:spcPct val="90000"/>
                </a:lnSpc>
                <a:spcBef>
                  <a:spcPct val="0"/>
                </a:spcBef>
                <a:buFontTx/>
                <a:buNone/>
              </a:pPr>
              <a:r>
                <a:rPr lang="en-GB" altLang="en-US" sz="1600" baseline="30000">
                  <a:solidFill>
                    <a:srgbClr val="FFFFFF"/>
                  </a:solidFill>
                  <a:latin typeface="Helvetica Light" pitchFamily="-127" charset="0"/>
                </a:rPr>
                <a:t>Services</a:t>
              </a:r>
            </a:p>
          </p:txBody>
        </p:sp>
      </p:grpSp>
      <p:sp>
        <p:nvSpPr>
          <p:cNvPr id="18439" name="TextBox 29"/>
          <p:cNvSpPr txBox="1">
            <a:spLocks noChangeArrowheads="1"/>
          </p:cNvSpPr>
          <p:nvPr/>
        </p:nvSpPr>
        <p:spPr bwMode="auto">
          <a:xfrm>
            <a:off x="4730751" y="-1015999"/>
            <a:ext cx="199231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ヒラギノ角ゴ Pro W3" pitchFamily="-127"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ヒラギノ角ゴ Pro W3" pitchFamily="-127"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pitchFamily="-127"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27"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27"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9pPr>
          </a:lstStyle>
          <a:p>
            <a:pPr eaLnBrk="1" hangingPunct="1">
              <a:lnSpc>
                <a:spcPct val="90000"/>
              </a:lnSpc>
              <a:spcBef>
                <a:spcPct val="0"/>
              </a:spcBef>
              <a:buFontTx/>
              <a:buNone/>
            </a:pPr>
            <a:r>
              <a:rPr lang="en-GB" altLang="en-US" sz="2400" baseline="30000">
                <a:solidFill>
                  <a:srgbClr val="FFFFFF"/>
                </a:solidFill>
                <a:latin typeface="Helvetica Light" pitchFamily="-127" charset="0"/>
              </a:rPr>
              <a:t>Brought to you via:</a:t>
            </a:r>
          </a:p>
        </p:txBody>
      </p:sp>
      <p:sp>
        <p:nvSpPr>
          <p:cNvPr id="18440" name="TextBox 30"/>
          <p:cNvSpPr txBox="1">
            <a:spLocks noChangeArrowheads="1"/>
          </p:cNvSpPr>
          <p:nvPr/>
        </p:nvSpPr>
        <p:spPr bwMode="auto">
          <a:xfrm>
            <a:off x="1735138" y="-1079500"/>
            <a:ext cx="259080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ヒラギノ角ゴ Pro W3" pitchFamily="-127"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ヒラギノ角ゴ Pro W3" pitchFamily="-127"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pitchFamily="-127"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27"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27"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9pPr>
          </a:lstStyle>
          <a:p>
            <a:pPr eaLnBrk="1" hangingPunct="1">
              <a:lnSpc>
                <a:spcPct val="90000"/>
              </a:lnSpc>
              <a:spcBef>
                <a:spcPct val="0"/>
              </a:spcBef>
              <a:buFontTx/>
              <a:buNone/>
            </a:pPr>
            <a:r>
              <a:rPr lang="en-GB" altLang="en-US" sz="2400" baseline="30000">
                <a:solidFill>
                  <a:srgbClr val="FFFFFF"/>
                </a:solidFill>
                <a:latin typeface="Helvetica Light" pitchFamily="-127" charset="0"/>
              </a:rPr>
              <a:t>Expertise and</a:t>
            </a:r>
            <a:r>
              <a:rPr lang="en-GB" altLang="en-US" sz="2400">
                <a:solidFill>
                  <a:srgbClr val="FFFFFF"/>
                </a:solidFill>
                <a:latin typeface="Helvetica Light" pitchFamily="-127" charset="0"/>
              </a:rPr>
              <a:t> </a:t>
            </a:r>
            <a:r>
              <a:rPr lang="en-GB" altLang="en-US" sz="2400" baseline="30000">
                <a:solidFill>
                  <a:srgbClr val="FFFFFF"/>
                </a:solidFill>
                <a:latin typeface="Helvetica Light" pitchFamily="-127" charset="0"/>
              </a:rPr>
              <a:t>support on:</a:t>
            </a:r>
          </a:p>
        </p:txBody>
      </p:sp>
      <p:sp>
        <p:nvSpPr>
          <p:cNvPr id="24" name="TextBox 23"/>
          <p:cNvSpPr txBox="1"/>
          <p:nvPr/>
        </p:nvSpPr>
        <p:spPr>
          <a:xfrm>
            <a:off x="251520" y="6461597"/>
            <a:ext cx="3816424" cy="230832"/>
          </a:xfrm>
          <a:prstGeom prst="rect">
            <a:avLst/>
          </a:prstGeom>
          <a:solidFill>
            <a:srgbClr val="0C4686"/>
          </a:solidFill>
        </p:spPr>
        <p:txBody>
          <a:bodyPr wrap="square" rtlCol="0">
            <a:spAutoFit/>
          </a:bodyPr>
          <a:lstStyle/>
          <a:p>
            <a:pPr>
              <a:lnSpc>
                <a:spcPct val="90000"/>
              </a:lnSpc>
            </a:pPr>
            <a:r>
              <a:rPr lang="en-IE" sz="1000" dirty="0">
                <a:solidFill>
                  <a:schemeClr val="bg1"/>
                </a:solidFill>
              </a:rPr>
              <a:t>Key aspects of the Irish Labour Market - challenges and opportunities </a:t>
            </a:r>
          </a:p>
        </p:txBody>
      </p:sp>
    </p:spTree>
    <p:extLst>
      <p:ext uri="{BB962C8B-B14F-4D97-AF65-F5344CB8AC3E}">
        <p14:creationId xmlns:p14="http://schemas.microsoft.com/office/powerpoint/2010/main" val="7604380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descr="Ibec Pres Bare Slides v17.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a:grpSpLocks/>
          </p:cNvGrpSpPr>
          <p:nvPr/>
        </p:nvGrpSpPr>
        <p:grpSpPr bwMode="auto">
          <a:xfrm>
            <a:off x="317500" y="1214967"/>
            <a:ext cx="7221538" cy="4209240"/>
            <a:chOff x="317362" y="919544"/>
            <a:chExt cx="5345768" cy="2521363"/>
          </a:xfrm>
        </p:grpSpPr>
        <p:pic>
          <p:nvPicPr>
            <p:cNvPr id="11269" name="Picture 9" descr="tickets 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362" y="949608"/>
              <a:ext cx="1884218" cy="249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0" descr="tickets 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42369" y="919544"/>
              <a:ext cx="1735514" cy="185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Box 14"/>
            <p:cNvSpPr txBox="1">
              <a:spLocks noChangeArrowheads="1"/>
            </p:cNvSpPr>
            <p:nvPr/>
          </p:nvSpPr>
          <p:spPr bwMode="auto">
            <a:xfrm>
              <a:off x="369482" y="3033810"/>
              <a:ext cx="1415981" cy="387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ヒラギノ角ゴ Pro W3" pitchFamily="-127"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ヒラギノ角ゴ Pro W3" pitchFamily="-127"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pitchFamily="-127"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27"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27"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9pPr>
            </a:lstStyle>
            <a:p>
              <a:pPr defTabSz="457200" eaLnBrk="1" fontAlgn="base" hangingPunct="1">
                <a:lnSpc>
                  <a:spcPct val="90000"/>
                </a:lnSpc>
                <a:spcBef>
                  <a:spcPct val="0"/>
                </a:spcBef>
                <a:spcAft>
                  <a:spcPct val="0"/>
                </a:spcAft>
                <a:buFontTx/>
                <a:buNone/>
              </a:pPr>
              <a:r>
                <a:rPr lang="en-GB" altLang="en-US" sz="2000" baseline="30000" smtClean="0">
                  <a:solidFill>
                    <a:srgbClr val="FFFFFF"/>
                  </a:solidFill>
                  <a:latin typeface="Helvetica Light" pitchFamily="-127" charset="0"/>
                </a:rPr>
                <a:t>Brexit </a:t>
              </a:r>
              <a:r>
                <a:rPr lang="ga-IE" altLang="en-US" sz="2000" baseline="30000" smtClean="0">
                  <a:solidFill>
                    <a:srgbClr val="FFFFFF"/>
                  </a:solidFill>
                  <a:latin typeface="Helvetica Light" pitchFamily="-127" charset="0"/>
                </a:rPr>
                <a:t>s</a:t>
              </a:r>
              <a:r>
                <a:rPr lang="en-GB" altLang="en-US" sz="2000" baseline="30000" smtClean="0">
                  <a:solidFill>
                    <a:srgbClr val="FFFFFF"/>
                  </a:solidFill>
                  <a:latin typeface="Helvetica Light" pitchFamily="-127" charset="0"/>
                </a:rPr>
                <a:t>upport with a domestic policy response</a:t>
              </a:r>
            </a:p>
          </p:txBody>
        </p:sp>
        <p:sp>
          <p:nvSpPr>
            <p:cNvPr id="11272" name="TextBox 15"/>
            <p:cNvSpPr txBox="1">
              <a:spLocks noChangeArrowheads="1"/>
            </p:cNvSpPr>
            <p:nvPr/>
          </p:nvSpPr>
          <p:spPr bwMode="auto">
            <a:xfrm>
              <a:off x="2703098" y="3025799"/>
              <a:ext cx="1154992" cy="387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ヒラギノ角ゴ Pro W3" pitchFamily="-127"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ヒラギノ角ゴ Pro W3" pitchFamily="-127"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pitchFamily="-127"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27"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27"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9pPr>
            </a:lstStyle>
            <a:p>
              <a:pPr defTabSz="457200" eaLnBrk="1" fontAlgn="base" hangingPunct="1">
                <a:lnSpc>
                  <a:spcPct val="90000"/>
                </a:lnSpc>
                <a:spcBef>
                  <a:spcPct val="0"/>
                </a:spcBef>
                <a:spcAft>
                  <a:spcPct val="0"/>
                </a:spcAft>
                <a:buFontTx/>
                <a:buNone/>
              </a:pPr>
              <a:r>
                <a:rPr lang="en-GB" altLang="en-US" sz="2000" baseline="30000" smtClean="0">
                  <a:solidFill>
                    <a:srgbClr val="FFFFFF"/>
                  </a:solidFill>
                  <a:latin typeface="Helvetica Light" pitchFamily="-127" charset="0"/>
                </a:rPr>
                <a:t>Ireland’s International Reputation</a:t>
              </a:r>
            </a:p>
          </p:txBody>
        </p:sp>
        <p:sp>
          <p:nvSpPr>
            <p:cNvPr id="11273" name="TextBox 16"/>
            <p:cNvSpPr txBox="1">
              <a:spLocks noChangeArrowheads="1"/>
            </p:cNvSpPr>
            <p:nvPr/>
          </p:nvSpPr>
          <p:spPr bwMode="auto">
            <a:xfrm>
              <a:off x="4363698" y="3039425"/>
              <a:ext cx="1299432" cy="276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ヒラギノ角ゴ Pro W3" pitchFamily="-127"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ヒラギノ角ゴ Pro W3" pitchFamily="-127"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pitchFamily="-127"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27"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27"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9pPr>
            </a:lstStyle>
            <a:p>
              <a:pPr defTabSz="457200" eaLnBrk="1" fontAlgn="base" hangingPunct="1">
                <a:lnSpc>
                  <a:spcPct val="90000"/>
                </a:lnSpc>
                <a:spcBef>
                  <a:spcPct val="0"/>
                </a:spcBef>
                <a:spcAft>
                  <a:spcPct val="0"/>
                </a:spcAft>
                <a:buFontTx/>
                <a:buNone/>
              </a:pPr>
              <a:r>
                <a:rPr lang="en-GB" altLang="en-US" sz="2000" baseline="30000" smtClean="0">
                  <a:solidFill>
                    <a:srgbClr val="FFFFFF"/>
                  </a:solidFill>
                  <a:latin typeface="Helvetica Light" pitchFamily="-127" charset="0"/>
                </a:rPr>
                <a:t>Investment &amp; Infrastructure</a:t>
              </a:r>
            </a:p>
          </p:txBody>
        </p:sp>
      </p:grpSp>
      <p:pic>
        <p:nvPicPr>
          <p:cNvPr id="11268"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88000" y="1168402"/>
            <a:ext cx="2146300" cy="319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51520" y="6461597"/>
            <a:ext cx="3816424" cy="230832"/>
          </a:xfrm>
          <a:prstGeom prst="rect">
            <a:avLst/>
          </a:prstGeom>
          <a:solidFill>
            <a:srgbClr val="00AD83"/>
          </a:solidFill>
        </p:spPr>
        <p:txBody>
          <a:bodyPr wrap="square" rtlCol="0">
            <a:spAutoFit/>
          </a:bodyPr>
          <a:lstStyle/>
          <a:p>
            <a:pPr>
              <a:lnSpc>
                <a:spcPct val="90000"/>
              </a:lnSpc>
            </a:pPr>
            <a:r>
              <a:rPr lang="en-IE" sz="1000" dirty="0">
                <a:solidFill>
                  <a:schemeClr val="bg1"/>
                </a:solidFill>
              </a:rPr>
              <a:t>Key aspects of the Irish Labour Market - challenges and opportunities </a:t>
            </a:r>
          </a:p>
        </p:txBody>
      </p:sp>
    </p:spTree>
    <p:extLst>
      <p:ext uri="{BB962C8B-B14F-4D97-AF65-F5344CB8AC3E}">
        <p14:creationId xmlns:p14="http://schemas.microsoft.com/office/powerpoint/2010/main" val="27553360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descr="Ibec Pres Bare Slides v17.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a:grpSpLocks/>
          </p:cNvGrpSpPr>
          <p:nvPr/>
        </p:nvGrpSpPr>
        <p:grpSpPr bwMode="auto">
          <a:xfrm>
            <a:off x="2862869" y="1349475"/>
            <a:ext cx="2545369" cy="4159050"/>
            <a:chOff x="317362" y="949608"/>
            <a:chExt cx="1884218" cy="2491299"/>
          </a:xfrm>
        </p:grpSpPr>
        <p:pic>
          <p:nvPicPr>
            <p:cNvPr id="11269" name="Picture 9" descr="tickets 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362" y="949608"/>
              <a:ext cx="1884218" cy="249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Box 14"/>
            <p:cNvSpPr txBox="1">
              <a:spLocks noChangeArrowheads="1"/>
            </p:cNvSpPr>
            <p:nvPr/>
          </p:nvSpPr>
          <p:spPr bwMode="auto">
            <a:xfrm>
              <a:off x="369482" y="3033810"/>
              <a:ext cx="1415981" cy="387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ヒラギノ角ゴ Pro W3" pitchFamily="-127"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ヒラギノ角ゴ Pro W3" pitchFamily="-127"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pitchFamily="-127"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27"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27"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7" charset="-128"/>
                </a:defRPr>
              </a:lvl9pPr>
            </a:lstStyle>
            <a:p>
              <a:pPr defTabSz="457200" eaLnBrk="1" fontAlgn="base" hangingPunct="1">
                <a:lnSpc>
                  <a:spcPct val="90000"/>
                </a:lnSpc>
                <a:spcBef>
                  <a:spcPct val="0"/>
                </a:spcBef>
                <a:spcAft>
                  <a:spcPct val="0"/>
                </a:spcAft>
                <a:buFontTx/>
                <a:buNone/>
              </a:pPr>
              <a:r>
                <a:rPr lang="en-GB" altLang="en-US" sz="2000" baseline="30000" smtClean="0">
                  <a:solidFill>
                    <a:srgbClr val="FFFFFF"/>
                  </a:solidFill>
                  <a:latin typeface="Helvetica Light" pitchFamily="-127" charset="0"/>
                </a:rPr>
                <a:t>Brexit </a:t>
              </a:r>
              <a:r>
                <a:rPr lang="ga-IE" altLang="en-US" sz="2000" baseline="30000" smtClean="0">
                  <a:solidFill>
                    <a:srgbClr val="FFFFFF"/>
                  </a:solidFill>
                  <a:latin typeface="Helvetica Light" pitchFamily="-127" charset="0"/>
                </a:rPr>
                <a:t>s</a:t>
              </a:r>
              <a:r>
                <a:rPr lang="en-GB" altLang="en-US" sz="2000" baseline="30000" smtClean="0">
                  <a:solidFill>
                    <a:srgbClr val="FFFFFF"/>
                  </a:solidFill>
                  <a:latin typeface="Helvetica Light" pitchFamily="-127" charset="0"/>
                </a:rPr>
                <a:t>upport with a domestic policy response</a:t>
              </a:r>
            </a:p>
          </p:txBody>
        </p:sp>
      </p:grpSp>
      <p:sp>
        <p:nvSpPr>
          <p:cNvPr id="10" name="TextBox 9"/>
          <p:cNvSpPr txBox="1"/>
          <p:nvPr/>
        </p:nvSpPr>
        <p:spPr>
          <a:xfrm>
            <a:off x="251520" y="6461597"/>
            <a:ext cx="3816424" cy="230832"/>
          </a:xfrm>
          <a:prstGeom prst="rect">
            <a:avLst/>
          </a:prstGeom>
          <a:solidFill>
            <a:srgbClr val="00AD83"/>
          </a:solidFill>
        </p:spPr>
        <p:txBody>
          <a:bodyPr wrap="square" rtlCol="0">
            <a:spAutoFit/>
          </a:bodyPr>
          <a:lstStyle/>
          <a:p>
            <a:pPr>
              <a:lnSpc>
                <a:spcPct val="90000"/>
              </a:lnSpc>
            </a:pPr>
            <a:r>
              <a:rPr lang="en-IE" sz="1000" dirty="0">
                <a:solidFill>
                  <a:schemeClr val="bg1"/>
                </a:solidFill>
              </a:rPr>
              <a:t>Key aspects of the Irish Labour Market - challenges and opportunities </a:t>
            </a:r>
          </a:p>
        </p:txBody>
      </p:sp>
    </p:spTree>
    <p:extLst>
      <p:ext uri="{BB962C8B-B14F-4D97-AF65-F5344CB8AC3E}">
        <p14:creationId xmlns:p14="http://schemas.microsoft.com/office/powerpoint/2010/main" val="20136837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rexit PPT v1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416"/>
            <a:ext cx="9144000" cy="6858000"/>
          </a:xfrm>
          <a:prstGeom prst="rect">
            <a:avLst/>
          </a:prstGeom>
        </p:spPr>
      </p:pic>
      <p:sp>
        <p:nvSpPr>
          <p:cNvPr id="9" name="Title 1"/>
          <p:cNvSpPr txBox="1">
            <a:spLocks/>
          </p:cNvSpPr>
          <p:nvPr/>
        </p:nvSpPr>
        <p:spPr>
          <a:xfrm>
            <a:off x="620487" y="699034"/>
            <a:ext cx="7870370" cy="1140653"/>
          </a:xfrm>
          <a:prstGeom prst="rect">
            <a:avLst/>
          </a:prstGeom>
        </p:spPr>
        <p:txBody>
          <a:bodyPr vert="horz" lIns="91440" tIns="45720" rIns="91440" bIns="45720" rtlCol="0" anchor="t">
            <a:noAutofit/>
          </a:bodyPr>
          <a:lstStyle>
            <a:lvl1pPr algn="l" defTabSz="914400" rtl="0" eaLnBrk="1" latinLnBrk="0" hangingPunct="1">
              <a:lnSpc>
                <a:spcPts val="5000"/>
              </a:lnSpc>
              <a:spcBef>
                <a:spcPct val="0"/>
              </a:spcBef>
              <a:buNone/>
              <a:defRPr sz="5400" b="1" kern="1200">
                <a:solidFill>
                  <a:srgbClr val="00AD83"/>
                </a:solidFill>
                <a:latin typeface="Arial" panose="020B0604020202020204" pitchFamily="34" charset="0"/>
                <a:ea typeface="+mj-ea"/>
                <a:cs typeface="Arial" panose="020B0604020202020204" pitchFamily="34" charset="0"/>
              </a:defRPr>
            </a:lvl1pPr>
          </a:lstStyle>
          <a:p>
            <a:pPr fontAlgn="auto">
              <a:spcAft>
                <a:spcPts val="0"/>
              </a:spcAft>
              <a:defRPr/>
            </a:pPr>
            <a:r>
              <a:rPr lang="en-GB" sz="4000" dirty="0" smtClean="0"/>
              <a:t>Ibec Brexit Campaign 2017 </a:t>
            </a:r>
            <a:endParaRPr lang="en-IE" sz="4000" dirty="0"/>
          </a:p>
        </p:txBody>
      </p:sp>
      <p:sp>
        <p:nvSpPr>
          <p:cNvPr id="11" name="Content Placeholder 2"/>
          <p:cNvSpPr txBox="1">
            <a:spLocks/>
          </p:cNvSpPr>
          <p:nvPr/>
        </p:nvSpPr>
        <p:spPr>
          <a:xfrm>
            <a:off x="620487" y="1839688"/>
            <a:ext cx="8113270" cy="4159363"/>
          </a:xfrm>
          <a:prstGeom prst="rect">
            <a:avLst/>
          </a:prstGeom>
        </p:spPr>
        <p:txBody>
          <a:bodyPr vert="horz" lIns="91440" tIns="45720" rIns="91440" bIns="45720" rtlCol="0">
            <a:normAutofit/>
          </a:bodyPr>
          <a:lstStyle>
            <a:lvl1pPr marL="342900" indent="-342900" algn="l" defTabSz="914400" rtl="0" eaLnBrk="1" latinLnBrk="0" hangingPunct="1">
              <a:lnSpc>
                <a:spcPts val="2400"/>
              </a:lnSpc>
              <a:spcBef>
                <a:spcPts val="0"/>
              </a:spcBef>
              <a:spcAft>
                <a:spcPts val="600"/>
              </a:spcAft>
              <a:buFont typeface="Arial" panose="020B0604020202020204" pitchFamily="34" charset="0"/>
              <a:buChar char="•"/>
              <a:defRPr sz="1800" b="1" kern="1200">
                <a:solidFill>
                  <a:srgbClr val="1F145D"/>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ts val="2400"/>
              </a:lnSpc>
              <a:spcBef>
                <a:spcPts val="0"/>
              </a:spcBef>
              <a:spcAft>
                <a:spcPts val="600"/>
              </a:spcAft>
              <a:buFont typeface="Arial" panose="020B0604020202020204" pitchFamily="34" charset="0"/>
              <a:buChar char="•"/>
              <a:defRPr sz="1800" b="1" kern="1200">
                <a:solidFill>
                  <a:srgbClr val="1F145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0"/>
              </a:spcBef>
              <a:spcAft>
                <a:spcPts val="600"/>
              </a:spcAft>
              <a:buFont typeface="Arial" panose="020B0604020202020204" pitchFamily="34" charset="0"/>
              <a:buChar char="•"/>
              <a:defRPr sz="1800" b="1" kern="1200">
                <a:solidFill>
                  <a:srgbClr val="1F145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0"/>
              </a:spcBef>
              <a:spcAft>
                <a:spcPts val="600"/>
              </a:spcAft>
              <a:buFont typeface="Arial" panose="020B0604020202020204" pitchFamily="34" charset="0"/>
              <a:buChar char="•"/>
              <a:defRPr sz="1800" b="1" kern="1200">
                <a:solidFill>
                  <a:srgbClr val="1F145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0"/>
              </a:spcBef>
              <a:spcAft>
                <a:spcPts val="600"/>
              </a:spcAft>
              <a:buFont typeface="Arial" panose="020B0604020202020204" pitchFamily="34" charset="0"/>
              <a:buChar char="•"/>
              <a:defRPr sz="1800" b="1" kern="1200">
                <a:solidFill>
                  <a:srgbClr val="1F145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buFont typeface="Arial" panose="020B0604020202020204" pitchFamily="34" charset="0"/>
              <a:buNone/>
              <a:defRPr/>
            </a:pPr>
            <a:endParaRPr lang="en-GB" sz="2000" b="0" dirty="0" smtClean="0"/>
          </a:p>
          <a:p>
            <a:pPr marL="457200" lvl="1" indent="0" fontAlgn="auto">
              <a:buFont typeface="Arial" panose="020B0604020202020204" pitchFamily="34" charset="0"/>
              <a:buNone/>
              <a:defRPr/>
            </a:pPr>
            <a:endParaRPr lang="en-GB" sz="2000" b="0" dirty="0"/>
          </a:p>
        </p:txBody>
      </p:sp>
      <p:sp>
        <p:nvSpPr>
          <p:cNvPr id="12" name="Text Placeholder 4"/>
          <p:cNvSpPr txBox="1">
            <a:spLocks/>
          </p:cNvSpPr>
          <p:nvPr/>
        </p:nvSpPr>
        <p:spPr>
          <a:xfrm>
            <a:off x="636340" y="1839686"/>
            <a:ext cx="7506177" cy="3875315"/>
          </a:xfrm>
          <a:prstGeom prst="rect">
            <a:avLst/>
          </a:prstGeom>
        </p:spPr>
        <p:txBody>
          <a:bodyPr vert="horz" lIns="91440" tIns="45720" rIns="91440" bIns="45720" rtlCol="0">
            <a:noAutofit/>
          </a:bodyPr>
          <a:lstStyle>
            <a:lvl1pPr marL="342900" indent="-342900" algn="l" defTabSz="914400" rtl="0" eaLnBrk="1" latinLnBrk="0" hangingPunct="1">
              <a:lnSpc>
                <a:spcPts val="2400"/>
              </a:lnSpc>
              <a:spcBef>
                <a:spcPts val="0"/>
              </a:spcBef>
              <a:spcAft>
                <a:spcPts val="600"/>
              </a:spcAft>
              <a:buFont typeface="Arial" panose="020B0604020202020204" pitchFamily="34" charset="0"/>
              <a:buChar char="•"/>
              <a:defRPr sz="1800" b="1" kern="1200">
                <a:solidFill>
                  <a:srgbClr val="1F145D"/>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ts val="2400"/>
              </a:lnSpc>
              <a:spcBef>
                <a:spcPts val="0"/>
              </a:spcBef>
              <a:spcAft>
                <a:spcPts val="600"/>
              </a:spcAft>
              <a:buFont typeface="Arial" panose="020B0604020202020204" pitchFamily="34" charset="0"/>
              <a:buChar char="•"/>
              <a:defRPr sz="1800" b="1" kern="1200">
                <a:solidFill>
                  <a:srgbClr val="1F145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0"/>
              </a:spcBef>
              <a:spcAft>
                <a:spcPts val="600"/>
              </a:spcAft>
              <a:buFont typeface="Arial" panose="020B0604020202020204" pitchFamily="34" charset="0"/>
              <a:buChar char="•"/>
              <a:defRPr sz="1800" b="1" kern="1200">
                <a:solidFill>
                  <a:srgbClr val="1F145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0"/>
              </a:spcBef>
              <a:spcAft>
                <a:spcPts val="600"/>
              </a:spcAft>
              <a:buFont typeface="Arial" panose="020B0604020202020204" pitchFamily="34" charset="0"/>
              <a:buChar char="•"/>
              <a:defRPr sz="1800" b="1" kern="1200">
                <a:solidFill>
                  <a:srgbClr val="1F145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0"/>
              </a:spcBef>
              <a:spcAft>
                <a:spcPts val="600"/>
              </a:spcAft>
              <a:buFont typeface="Arial" panose="020B0604020202020204" pitchFamily="34" charset="0"/>
              <a:buChar char="•"/>
              <a:defRPr sz="1800" b="1" kern="1200">
                <a:solidFill>
                  <a:srgbClr val="1F145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fontAlgn="auto">
              <a:buFont typeface="Arial" panose="020B0604020202020204" pitchFamily="34" charset="0"/>
              <a:buAutoNum type="arabicPeriod"/>
              <a:defRPr/>
            </a:pPr>
            <a:endParaRPr lang="en-IE" sz="2400" dirty="0"/>
          </a:p>
          <a:p>
            <a:pPr marL="457200" indent="-457200" fontAlgn="auto">
              <a:buFont typeface="Arial" panose="020B0604020202020204" pitchFamily="34" charset="0"/>
              <a:buAutoNum type="arabicPeriod"/>
              <a:defRPr/>
            </a:pPr>
            <a:r>
              <a:rPr lang="en-IE" sz="2400" dirty="0" smtClean="0"/>
              <a:t>Identify member challenges</a:t>
            </a:r>
          </a:p>
          <a:p>
            <a:pPr marL="457200" indent="-457200" fontAlgn="auto">
              <a:buFont typeface="Arial" panose="020B0604020202020204" pitchFamily="34" charset="0"/>
              <a:buAutoNum type="arabicPeriod"/>
              <a:defRPr/>
            </a:pPr>
            <a:r>
              <a:rPr lang="en-IE" sz="2400" dirty="0" smtClean="0"/>
              <a:t>Support contingency planning</a:t>
            </a:r>
          </a:p>
          <a:p>
            <a:pPr marL="457200" indent="-457200" fontAlgn="auto">
              <a:buFont typeface="Arial" panose="020B0604020202020204" pitchFamily="34" charset="0"/>
              <a:buAutoNum type="arabicPeriod"/>
              <a:defRPr/>
            </a:pPr>
            <a:r>
              <a:rPr lang="en-IE" sz="2400" dirty="0" smtClean="0"/>
              <a:t>Engage, influence and shape outcome</a:t>
            </a:r>
          </a:p>
          <a:p>
            <a:pPr marL="457200" indent="-457200" fontAlgn="auto">
              <a:buFont typeface="Arial" panose="020B0604020202020204" pitchFamily="34" charset="0"/>
              <a:buAutoNum type="arabicPeriod"/>
              <a:defRPr/>
            </a:pPr>
            <a:r>
              <a:rPr lang="en-IE" sz="2400" dirty="0" smtClean="0"/>
              <a:t>Communicate and profile campaign work</a:t>
            </a:r>
            <a:endParaRPr lang="en-GB" sz="2400" dirty="0" smtClean="0"/>
          </a:p>
        </p:txBody>
      </p:sp>
    </p:spTree>
    <p:extLst>
      <p:ext uri="{BB962C8B-B14F-4D97-AF65-F5344CB8AC3E}">
        <p14:creationId xmlns:p14="http://schemas.microsoft.com/office/powerpoint/2010/main" val="1820849256"/>
      </p:ext>
    </p:extLst>
  </p:cSld>
  <p:clrMapOvr>
    <a:masterClrMapping/>
  </p:clrMapOvr>
  <p:timing>
    <p:tnLst>
      <p:par>
        <p:cTn id="1" dur="indefinite" restart="never" nodeType="tmRoot"/>
      </p:par>
    </p:tnLst>
  </p:timing>
</p:sld>
</file>

<file path=ppt/theme/theme1.xml><?xml version="1.0" encoding="utf-8"?>
<a:theme xmlns:a="http://schemas.openxmlformats.org/drawingml/2006/main" name="Ibec_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ct val="90000"/>
          </a:lnSpc>
          <a:defRPr sz="2000" baseline="30000" dirty="0">
            <a:solidFill>
              <a:srgbClr val="FFFFFF"/>
            </a:solidFill>
            <a:latin typeface="Helvetica Light"/>
            <a:cs typeface="Helvetica Ligh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Ibec_ppt_template</Template>
  <TotalTime>1128</TotalTime>
  <Words>821</Words>
  <Application>Microsoft Office PowerPoint</Application>
  <PresentationFormat>On-screen Show (4:3)</PresentationFormat>
  <Paragraphs>135</Paragraphs>
  <Slides>26</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29" baseType="lpstr">
      <vt:lpstr>Ibec_ppt_template</vt:lpstr>
      <vt:lpstr>Office Theme</vt:lpstr>
      <vt:lpstr>Macrobond document</vt:lpstr>
      <vt:lpstr> </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Brexit Toolkit for Business www.ibec.ie</vt:lpstr>
      <vt:lpstr>PowerPoint Presentation</vt:lpstr>
      <vt:lpstr>The substance behind Ireland’s success</vt:lpstr>
      <vt:lpstr>The substance behind Ireland’s success</vt:lpstr>
      <vt:lpstr>Key Messages</vt:lpstr>
      <vt:lpstr>PowerPoint Presentation</vt:lpstr>
      <vt:lpstr>PowerPoint Presentation</vt:lpstr>
      <vt:lpstr>PowerPoint Presentation</vt:lpstr>
      <vt:lpstr>Unemployment has fallen rapidly </vt:lpstr>
      <vt:lpstr>Employment strong in all but 6 sectors</vt:lpstr>
      <vt:lpstr>PowerPoint Presentation</vt:lpstr>
      <vt:lpstr>Industrial Relations</vt:lpstr>
      <vt:lpstr>Industrial Relations</vt:lpstr>
      <vt:lpstr>Over-regulation of the employment contract </vt:lpstr>
      <vt:lpstr>PowerPoint Presentation</vt:lpstr>
      <vt:lpstr>PowerPoint Presentation</vt:lpstr>
    </vt:vector>
  </TitlesOfParts>
  <Company>IBEC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Fiona Higgins</dc:creator>
  <cp:lastModifiedBy>Fiona Higgins</cp:lastModifiedBy>
  <cp:revision>37</cp:revision>
  <dcterms:created xsi:type="dcterms:W3CDTF">2017-05-26T10:01:18Z</dcterms:created>
  <dcterms:modified xsi:type="dcterms:W3CDTF">2017-05-29T13:27:21Z</dcterms:modified>
</cp:coreProperties>
</file>